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709" r:id="rId2"/>
    <p:sldMasterId id="2147483697" r:id="rId3"/>
    <p:sldMasterId id="2147483672" r:id="rId4"/>
    <p:sldMasterId id="2147483685" r:id="rId5"/>
  </p:sldMasterIdLst>
  <p:notesMasterIdLst>
    <p:notesMasterId r:id="rId47"/>
  </p:notesMasterIdLst>
  <p:handoutMasterIdLst>
    <p:handoutMasterId r:id="rId48"/>
  </p:handoutMasterIdLst>
  <p:sldIdLst>
    <p:sldId id="369" r:id="rId6"/>
    <p:sldId id="271" r:id="rId7"/>
    <p:sldId id="396" r:id="rId8"/>
    <p:sldId id="337" r:id="rId9"/>
    <p:sldId id="339" r:id="rId10"/>
    <p:sldId id="340" r:id="rId11"/>
    <p:sldId id="341" r:id="rId12"/>
    <p:sldId id="342" r:id="rId13"/>
    <p:sldId id="360" r:id="rId14"/>
    <p:sldId id="343" r:id="rId15"/>
    <p:sldId id="361" r:id="rId16"/>
    <p:sldId id="344" r:id="rId17"/>
    <p:sldId id="345" r:id="rId18"/>
    <p:sldId id="362" r:id="rId19"/>
    <p:sldId id="346" r:id="rId20"/>
    <p:sldId id="363" r:id="rId21"/>
    <p:sldId id="338" r:id="rId22"/>
    <p:sldId id="397" r:id="rId23"/>
    <p:sldId id="372" r:id="rId24"/>
    <p:sldId id="373" r:id="rId25"/>
    <p:sldId id="374" r:id="rId26"/>
    <p:sldId id="375" r:id="rId27"/>
    <p:sldId id="376" r:id="rId28"/>
    <p:sldId id="377" r:id="rId29"/>
    <p:sldId id="378" r:id="rId30"/>
    <p:sldId id="379" r:id="rId31"/>
    <p:sldId id="380" r:id="rId32"/>
    <p:sldId id="381" r:id="rId33"/>
    <p:sldId id="382" r:id="rId34"/>
    <p:sldId id="383" r:id="rId35"/>
    <p:sldId id="384" r:id="rId36"/>
    <p:sldId id="385" r:id="rId37"/>
    <p:sldId id="386" r:id="rId38"/>
    <p:sldId id="387" r:id="rId39"/>
    <p:sldId id="393" r:id="rId40"/>
    <p:sldId id="388" r:id="rId41"/>
    <p:sldId id="389" r:id="rId42"/>
    <p:sldId id="390" r:id="rId43"/>
    <p:sldId id="391" r:id="rId44"/>
    <p:sldId id="392" r:id="rId45"/>
    <p:sldId id="358" r:id="rId46"/>
  </p:sldIdLst>
  <p:sldSz cx="6858000" cy="9144000" type="screen4x3"/>
  <p:notesSz cx="7077075" cy="9004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889" autoAdjust="0"/>
    <p:restoredTop sz="94683" autoAdjust="0"/>
  </p:normalViewPr>
  <p:slideViewPr>
    <p:cSldViewPr>
      <p:cViewPr>
        <p:scale>
          <a:sx n="63" d="100"/>
          <a:sy n="63" d="100"/>
        </p:scale>
        <p:origin x="-2296"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2" d="100"/>
        <a:sy n="72" d="100"/>
      </p:scale>
      <p:origin x="0" y="2912"/>
    </p:cViewPr>
  </p:sorterViewPr>
  <p:notesViewPr>
    <p:cSldViewPr>
      <p:cViewPr varScale="1">
        <p:scale>
          <a:sx n="60" d="100"/>
          <a:sy n="60" d="100"/>
        </p:scale>
        <p:origin x="-2490" y="-78"/>
      </p:cViewPr>
      <p:guideLst>
        <p:guide orient="horz" pos="2836"/>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5.xml"/><Relationship Id="rId41" Type="http://schemas.openxmlformats.org/officeDocument/2006/relationships/slide" Target="slides/slide36.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Relationship Id="rId33" Type="http://schemas.openxmlformats.org/officeDocument/2006/relationships/slide" Target="slides/slide28.xml"/><Relationship Id="rId34" Type="http://schemas.openxmlformats.org/officeDocument/2006/relationships/slide" Target="slides/slide29.xml"/><Relationship Id="rId35" Type="http://schemas.openxmlformats.org/officeDocument/2006/relationships/slide" Target="slides/slide30.xml"/><Relationship Id="rId36" Type="http://schemas.openxmlformats.org/officeDocument/2006/relationships/slide" Target="slides/slide31.xml"/><Relationship Id="rId37" Type="http://schemas.openxmlformats.org/officeDocument/2006/relationships/slide" Target="slides/slide32.xml"/><Relationship Id="rId38" Type="http://schemas.openxmlformats.org/officeDocument/2006/relationships/slide" Target="slides/slide33.xml"/><Relationship Id="rId39" Type="http://schemas.openxmlformats.org/officeDocument/2006/relationships/slide" Target="slides/slide3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02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08705" y="0"/>
            <a:ext cx="3066733" cy="450215"/>
          </a:xfrm>
          <a:prstGeom prst="rect">
            <a:avLst/>
          </a:prstGeom>
        </p:spPr>
        <p:txBody>
          <a:bodyPr vert="horz" lIns="91440" tIns="45720" rIns="91440" bIns="45720" rtlCol="0"/>
          <a:lstStyle>
            <a:lvl1pPr algn="r">
              <a:defRPr sz="1200"/>
            </a:lvl1pPr>
          </a:lstStyle>
          <a:p>
            <a:fld id="{16E2F6B8-69A9-4EE7-B119-8F563F713753}" type="datetimeFigureOut">
              <a:rPr lang="en-US" smtClean="0"/>
              <a:pPr/>
              <a:t>3/1/14</a:t>
            </a:fld>
            <a:endParaRPr lang="en-US" dirty="0"/>
          </a:p>
        </p:txBody>
      </p:sp>
      <p:sp>
        <p:nvSpPr>
          <p:cNvPr id="4" name="Footer Placeholder 3"/>
          <p:cNvSpPr>
            <a:spLocks noGrp="1"/>
          </p:cNvSpPr>
          <p:nvPr>
            <p:ph type="ftr" sz="quarter" idx="2"/>
          </p:nvPr>
        </p:nvSpPr>
        <p:spPr>
          <a:xfrm>
            <a:off x="0" y="8552522"/>
            <a:ext cx="3066733" cy="45021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552522"/>
            <a:ext cx="3066733" cy="450215"/>
          </a:xfrm>
          <a:prstGeom prst="rect">
            <a:avLst/>
          </a:prstGeom>
        </p:spPr>
        <p:txBody>
          <a:bodyPr vert="horz" lIns="91440" tIns="45720" rIns="91440" bIns="45720" rtlCol="0" anchor="b"/>
          <a:lstStyle>
            <a:lvl1pPr algn="r">
              <a:defRPr sz="1200"/>
            </a:lvl1pPr>
          </a:lstStyle>
          <a:p>
            <a:fld id="{75740858-3B28-4802-BA3D-7C33DD46EE86}" type="slidenum">
              <a:rPr lang="en-US" smtClean="0"/>
              <a:pPr/>
              <a:t>‹#›</a:t>
            </a:fld>
            <a:endParaRPr lang="en-US" dirty="0"/>
          </a:p>
        </p:txBody>
      </p:sp>
    </p:spTree>
    <p:extLst>
      <p:ext uri="{BB962C8B-B14F-4D97-AF65-F5344CB8AC3E}">
        <p14:creationId xmlns:p14="http://schemas.microsoft.com/office/powerpoint/2010/main" val="137724893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08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08438" y="0"/>
            <a:ext cx="3067050" cy="450850"/>
          </a:xfrm>
          <a:prstGeom prst="rect">
            <a:avLst/>
          </a:prstGeom>
        </p:spPr>
        <p:txBody>
          <a:bodyPr vert="horz" lIns="91440" tIns="45720" rIns="91440" bIns="45720" rtlCol="0"/>
          <a:lstStyle>
            <a:lvl1pPr algn="r">
              <a:defRPr sz="1200"/>
            </a:lvl1pPr>
          </a:lstStyle>
          <a:p>
            <a:fld id="{C2F5C5B0-A125-408E-9EDA-BE7D65DC1F43}" type="datetimeFigureOut">
              <a:rPr lang="en-US" smtClean="0"/>
              <a:pPr/>
              <a:t>3/1/14</a:t>
            </a:fld>
            <a:endParaRPr lang="en-US" dirty="0"/>
          </a:p>
        </p:txBody>
      </p:sp>
      <p:sp>
        <p:nvSpPr>
          <p:cNvPr id="4" name="Slide Image Placeholder 3"/>
          <p:cNvSpPr>
            <a:spLocks noGrp="1" noRot="1" noChangeAspect="1"/>
          </p:cNvSpPr>
          <p:nvPr>
            <p:ph type="sldImg" idx="2"/>
          </p:nvPr>
        </p:nvSpPr>
        <p:spPr>
          <a:xfrm>
            <a:off x="2271713" y="674688"/>
            <a:ext cx="2533650" cy="337661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276725"/>
            <a:ext cx="5661025" cy="40528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51863"/>
            <a:ext cx="3067050" cy="4508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551863"/>
            <a:ext cx="3067050" cy="450850"/>
          </a:xfrm>
          <a:prstGeom prst="rect">
            <a:avLst/>
          </a:prstGeom>
        </p:spPr>
        <p:txBody>
          <a:bodyPr vert="horz" lIns="91440" tIns="45720" rIns="91440" bIns="45720" rtlCol="0" anchor="b"/>
          <a:lstStyle>
            <a:lvl1pPr algn="r">
              <a:defRPr sz="1200"/>
            </a:lvl1pPr>
          </a:lstStyle>
          <a:p>
            <a:fld id="{81BC71BD-AC55-4A13-97F8-5C2B3F65D2D9}" type="slidenum">
              <a:rPr lang="en-US" smtClean="0"/>
              <a:pPr/>
              <a:t>‹#›</a:t>
            </a:fld>
            <a:endParaRPr lang="en-US" dirty="0"/>
          </a:p>
        </p:txBody>
      </p:sp>
    </p:spTree>
    <p:extLst>
      <p:ext uri="{BB962C8B-B14F-4D97-AF65-F5344CB8AC3E}">
        <p14:creationId xmlns:p14="http://schemas.microsoft.com/office/powerpoint/2010/main" val="136194279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03F0F9-360C-4941-AE18-5D7A16D400B6}" type="datetime1">
              <a:rPr lang="en-US" smtClean="0"/>
              <a:t>3/1/14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59AF61D-AFE1-1D40-9564-ABD6BFC9B744}" type="datetime1">
              <a:rPr lang="en-US" smtClean="0"/>
              <a:t>3/1/14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30B7DF9-1DD2-874D-81C0-FF97E966B62D}" type="datetime1">
              <a:rPr lang="en-US" smtClean="0"/>
              <a:t>3/1/14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375653-B745-D343-89AF-568EBECC8933}"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38968943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56033-9871-7241-9B6E-3933C5DA0CF2}"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147749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1768E7-BD43-7A44-B243-704E984E8C23}"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980157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CC019-EBCD-1C47-8904-75587A3C5A90}"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1178821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A2E396-C5B4-D54D-B8E4-5B60CB7F923D}" type="datetime1">
              <a:rPr lang="en-US" smtClean="0"/>
              <a:t>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1011103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40A422-9F68-EE4E-A5D9-F68E91E774C9}" type="datetime1">
              <a:rPr lang="en-US" smtClean="0"/>
              <a:t>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39661041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43A50-4C9A-C74A-89C3-9614E487E3D5}" type="datetime1">
              <a:rPr lang="en-US" smtClean="0"/>
              <a:t>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2744353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878A45-2953-4D44-80EE-BE82F4EF7BF9}"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85490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95B6BE-8C04-1243-8F7E-28887AE52E21}" type="datetime1">
              <a:rPr lang="en-US" smtClean="0"/>
              <a:t>3/1/14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D885C-EB44-C54F-AC9F-0A88A6AE500B}"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10079565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4ADAF6-8976-AA4D-B748-E6AD4E4AAFF0}"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11913474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B022F6-90C6-9243-85EB-3921487BE371}"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723D85-F4A8-1549-9E28-95CDF3ACB482}" type="slidenum">
              <a:rPr lang="en-US" smtClean="0"/>
              <a:t>‹#›</a:t>
            </a:fld>
            <a:endParaRPr lang="en-US" dirty="0"/>
          </a:p>
        </p:txBody>
      </p:sp>
    </p:spTree>
    <p:extLst>
      <p:ext uri="{BB962C8B-B14F-4D97-AF65-F5344CB8AC3E}">
        <p14:creationId xmlns:p14="http://schemas.microsoft.com/office/powerpoint/2010/main" val="965066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DE9449-C6FA-EB4B-A3B5-3A245482D197}"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10925263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EA844-EE4D-9E4B-8E6F-9BF1499D0B6F}"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41336280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043DBD-7142-E041-A270-EF9ED65414D0}"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18828052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35227E-5624-7644-9E53-3A9E337ECD3D}"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496167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8778C1-3F15-DB48-9E5D-B06D0CFCA794}" type="datetime1">
              <a:rPr lang="en-US" smtClean="0"/>
              <a:t>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24981307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8DB920-BD3C-784B-AFEA-3934589137BE}" type="datetime1">
              <a:rPr lang="en-US" smtClean="0"/>
              <a:t>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2013677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24EFA-EF3F-E147-B434-9C5C3F1F5D82}" type="datetime1">
              <a:rPr lang="en-US" smtClean="0"/>
              <a:t>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191746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2EF9ACB-3167-8549-BD16-CB6DDB0DDAB2}" type="datetime1">
              <a:rPr lang="en-US" smtClean="0"/>
              <a:t>3/1/14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xmlns:p14="http://schemas.microsoft.com/office/powerpoint/2010/main" advTm="5000"/>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932F5-CB46-C24B-99CF-4043DBFFCF6D}"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21402768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5CC4F-A0CD-784B-A777-C55DE28400AA}"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18475811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1D079-640E-ED46-AA71-A9895CA866AB}"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39903081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98F7CF-25B5-F54D-8BC7-1E18C4432C0E}"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5627F-0AF7-8849-A6B7-48A4F2C3C253}" type="slidenum">
              <a:rPr lang="en-US" smtClean="0"/>
              <a:t>‹#›</a:t>
            </a:fld>
            <a:endParaRPr lang="en-US" dirty="0"/>
          </a:p>
        </p:txBody>
      </p:sp>
    </p:spTree>
    <p:extLst>
      <p:ext uri="{BB962C8B-B14F-4D97-AF65-F5344CB8AC3E}">
        <p14:creationId xmlns:p14="http://schemas.microsoft.com/office/powerpoint/2010/main" val="338041707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C7CA4-EF59-CC40-84E2-60179FD839D6}"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B6511-D82A-F043-935B-CA69D756DD8E}"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FD09F2-DD7F-A44D-BBA7-14583A8FF783}"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576B47-F165-F24D-B39B-B2C9BAE4818D}"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E95C78-09F3-BD4A-91B9-FDE8E4ED2BED}" type="datetime1">
              <a:rPr lang="en-US" smtClean="0"/>
              <a:t>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B4ED6-F3B0-A64D-B48D-C197D7D5E15E}" type="datetime1">
              <a:rPr lang="en-US" smtClean="0"/>
              <a:t>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494936-AC07-954E-9074-BA38370D5A30}" type="datetime1">
              <a:rPr lang="en-US" smtClean="0"/>
              <a:t>3/1/14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32985-71F8-BA4E-85A6-87B431E5A948}" type="datetime1">
              <a:rPr lang="en-US" smtClean="0"/>
              <a:t>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CF88B6-DCEB-5542-85BA-485FE9715084}"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B59B63-7A5F-6B4E-B55F-3BA75AE03F60}"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01DA41-197C-634D-B830-9148B52404CC}"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976CB-6471-E847-9CD3-D8C9B74D0339}"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269D7-D57A-C64D-A859-7561BCE36C42}" type="datetime1">
              <a:rPr lang="en-US" smtClean="0"/>
              <a:t>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1F45F-05F6-42A6-A98F-CD8D293CF2AC}"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874A51-8850-9D4D-A09C-16BB35025C73}"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DA53F3-4AA0-9248-BEB6-F377E67F4268}"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FD762-D1FB-4A42-AD46-33E1F1273236}"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DCC996-9E98-3849-9DA2-7AAE6F3EC815}"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2D688B-7BD3-9949-92E6-92B87F4DCE8A}" type="datetime1">
              <a:rPr lang="en-US" smtClean="0"/>
              <a:t>3/1/14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49D470-4B34-8B41-8657-013C24166DB0}" type="datetime1">
              <a:rPr lang="en-US" smtClean="0"/>
              <a:t>3/1/14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9D2D39-C547-BD46-AB33-288D9A3251B8}" type="datetime1">
              <a:rPr lang="en-US" smtClean="0"/>
              <a:t>3/1/14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5E1364-AAE4-CB4D-B3FA-8946DE2FEB6E}" type="datetime1">
              <a:rPr lang="en-US" smtClean="0"/>
              <a:t>3/1/14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90548A-E827-AC4B-8BD2-E370639875B6}"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137D0-B26F-264B-962A-88788BED4DBE}" type="datetime1">
              <a:rPr lang="en-US" smtClean="0"/>
              <a:t>3/1/14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28938F-C4DD-DB43-B56E-542D21C1B4B9}"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4F9373-0BC6-AD4D-AE26-3E61AB2483DA}" type="datetime1">
              <a:rPr lang="en-US" smtClean="0"/>
              <a:t>3/1/14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EFFE2-E40B-44F0-9F8D-EBDA0AA275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6457779-6BA0-EB43-A8E1-D8D5483DEAD5}" type="datetime1">
              <a:rPr lang="en-US" smtClean="0"/>
              <a:t>3/1/14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EA4CBDFB-8A55-455A-B3E0-6E05DAED4A56}"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xmlns:p14="http://schemas.microsoft.com/office/powerpoint/2010/main" advTm="5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6C9DC4-B2C4-9845-A19F-4F48D6AEB37D}" type="datetime1">
              <a:rPr lang="en-US" smtClean="0"/>
              <a:t>3/1/14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3A79C7CD-EC37-654A-9E8B-541B55E13DF3}" type="datetime1">
              <a:rPr lang="en-US" smtClean="0"/>
              <a:t>3/1/14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EA4CBDFB-8A55-455A-B3E0-6E05DAED4A56}" type="slidenum">
              <a:rPr lang="en-US" smtClean="0"/>
              <a:pPr/>
              <a:t>‹#›</a:t>
            </a:fld>
            <a:endParaRPr lang="en-US" dirty="0"/>
          </a:p>
        </p:txBody>
      </p:sp>
    </p:spTree>
  </p:cSld>
  <p:clrMapOvr>
    <a:masterClrMapping/>
  </p:clrMapOvr>
  <p:transition xmlns:p14="http://schemas.microsoft.com/office/powerpoint/2010/main" advTm="500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9F88AA0-CE3C-2948-87FE-3C4D295E68BE}" type="datetime1">
              <a:rPr lang="en-US" smtClean="0"/>
              <a:t>3/1/14</a:t>
            </a:fld>
            <a:endParaRPr lang="en-US" dirty="0"/>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A4CBDFB-8A55-455A-B3E0-6E05DAED4A56}" type="slidenum">
              <a:rPr lang="en-US" smtClean="0"/>
              <a:pPr/>
              <a:t>‹#›</a:t>
            </a:fld>
            <a:endParaRPr lang="en-US" dirty="0"/>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4532" y="7721671"/>
            <a:ext cx="2551736" cy="1441157"/>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masterClrMapping/>
  </p:clrMapOvr>
  <p:transition xmlns:p14="http://schemas.microsoft.com/office/powerpoint/2010/main" advTm="5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slideLayout" Target="../slideLayouts/slideLayout45.xml"/><Relationship Id="rId13"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6.xml"/><Relationship Id="rId12" Type="http://schemas.openxmlformats.org/officeDocument/2006/relationships/theme" Target="../theme/theme5.xml"/><Relationship Id="rId1" Type="http://schemas.openxmlformats.org/officeDocument/2006/relationships/slideLayout" Target="../slideLayouts/slideLayout46.xml"/><Relationship Id="rId2" Type="http://schemas.openxmlformats.org/officeDocument/2006/relationships/slideLayout" Target="../slideLayouts/slideLayout47.xml"/><Relationship Id="rId3" Type="http://schemas.openxmlformats.org/officeDocument/2006/relationships/slideLayout" Target="../slideLayouts/slideLayout48.xml"/><Relationship Id="rId4" Type="http://schemas.openxmlformats.org/officeDocument/2006/relationships/slideLayout" Target="../slideLayouts/slideLayout49.xml"/><Relationship Id="rId5" Type="http://schemas.openxmlformats.org/officeDocument/2006/relationships/slideLayout" Target="../slideLayouts/slideLayout50.xml"/><Relationship Id="rId6" Type="http://schemas.openxmlformats.org/officeDocument/2006/relationships/slideLayout" Target="../slideLayouts/slideLayout51.xml"/><Relationship Id="rId7" Type="http://schemas.openxmlformats.org/officeDocument/2006/relationships/slideLayout" Target="../slideLayouts/slideLayout52.xml"/><Relationship Id="rId8" Type="http://schemas.openxmlformats.org/officeDocument/2006/relationships/slideLayout" Target="../slideLayouts/slideLayout53.xml"/><Relationship Id="rId9" Type="http://schemas.openxmlformats.org/officeDocument/2006/relationships/slideLayout" Target="../slideLayouts/slideLayout54.xml"/><Relationship Id="rId10"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4532" y="7721671"/>
            <a:ext cx="2551736" cy="1441157"/>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B94C28DC-8C67-AA40-A497-EB288BF4E643}" type="datetime1">
              <a:rPr lang="en-US" smtClean="0"/>
              <a:t>3/1/14</a:t>
            </a:fld>
            <a:endParaRPr lang="en-US" dirty="0"/>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6324600" y="8543926"/>
            <a:ext cx="435174" cy="486833"/>
          </a:xfrm>
          <a:prstGeom prst="rect">
            <a:avLst/>
          </a:prstGeom>
        </p:spPr>
        <p:txBody>
          <a:bodyPr vert="horz" anchor="b"/>
          <a:lstStyle>
            <a:lvl1pPr algn="r" eaLnBrk="1" latinLnBrk="0" hangingPunct="1">
              <a:defRPr kumimoji="0" sz="1000" b="0">
                <a:solidFill>
                  <a:schemeClr val="tx1"/>
                </a:solidFill>
              </a:defRPr>
            </a:lvl1pPr>
            <a:extLst/>
          </a:lstStyle>
          <a:p>
            <a:fld id="{EA4CBDFB-8A55-455A-B3E0-6E05DAED4A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advTm="5000"/>
  <p:timing>
    <p:tnLst>
      <p:par>
        <p:cTn xmlns:p14="http://schemas.microsoft.com/office/powerpoint/2010/mai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61A9D209-CF75-FD48-B6BA-1485A431BB36}" type="datetime1">
              <a:rPr lang="en-US" smtClean="0"/>
              <a:t>3/1/14</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29723D85-F4A8-1549-9E28-95CDF3ACB482}" type="slidenum">
              <a:rPr lang="en-US" smtClean="0"/>
              <a:t>‹#›</a:t>
            </a:fld>
            <a:endParaRPr lang="en-US" dirty="0"/>
          </a:p>
        </p:txBody>
      </p:sp>
    </p:spTree>
    <p:extLst>
      <p:ext uri="{BB962C8B-B14F-4D97-AF65-F5344CB8AC3E}">
        <p14:creationId xmlns:p14="http://schemas.microsoft.com/office/powerpoint/2010/main" val="11780615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1085586E-B569-904C-8659-A6EBC15A618E}" type="datetime1">
              <a:rPr lang="en-US" smtClean="0"/>
              <a:t>3/1/14</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6C5627F-0AF7-8849-A6B7-48A4F2C3C253}" type="slidenum">
              <a:rPr lang="en-US" smtClean="0"/>
              <a:t>‹#›</a:t>
            </a:fld>
            <a:endParaRPr lang="en-US" dirty="0"/>
          </a:p>
        </p:txBody>
      </p:sp>
    </p:spTree>
    <p:extLst>
      <p:ext uri="{BB962C8B-B14F-4D97-AF65-F5344CB8AC3E}">
        <p14:creationId xmlns:p14="http://schemas.microsoft.com/office/powerpoint/2010/main" val="302250632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3C1ABF79-56B2-C24D-9C2A-96058B31E22D}" type="datetime1">
              <a:rPr lang="en-US" smtClean="0"/>
              <a:t>3/1/14</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62A1F45F-05F6-42A6-A98F-CD8D293CF2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xmlns:p14="http://schemas.microsoft.com/office/powerpoint/2010/main" advTm="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713"/>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0"/>
            <a:ext cx="6172200" cy="60340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E74E45C4-AAC6-684A-AE5A-60CC15CDA8F9}" type="datetime1">
              <a:rPr lang="en-US" smtClean="0"/>
              <a:t>3/1/14</a:t>
            </a:fld>
            <a:endParaRPr lang="en-US"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5C1EFFE2-E40B-44F0-9F8D-EBDA0AA2755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xmlns:p14="http://schemas.microsoft.com/office/powerpoint/2010/main" advTm="5000"/>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505200"/>
            <a:ext cx="6400800" cy="2209800"/>
          </a:xfrm>
        </p:spPr>
        <p:txBody>
          <a:bodyPr>
            <a:normAutofit fontScale="90000"/>
          </a:bodyPr>
          <a:lstStyle/>
          <a:p>
            <a:pPr algn="ctr"/>
            <a:r>
              <a:rPr lang="en-US" sz="3000" i="1" dirty="0" smtClean="0">
                <a:solidFill>
                  <a:srgbClr val="165160"/>
                </a:solidFill>
                <a:latin typeface="Candara"/>
                <a:cs typeface="Candara"/>
              </a:rPr>
              <a:t>The Importance of Telling Your Story (Developing an Elevator Pitch) </a:t>
            </a:r>
            <a:br>
              <a:rPr lang="en-US" sz="3000" i="1" dirty="0" smtClean="0">
                <a:solidFill>
                  <a:srgbClr val="165160"/>
                </a:solidFill>
                <a:latin typeface="Candara"/>
                <a:cs typeface="Candara"/>
              </a:rPr>
            </a:br>
            <a:r>
              <a:rPr lang="en-US" sz="3000" i="1" dirty="0" smtClean="0">
                <a:solidFill>
                  <a:srgbClr val="165160"/>
                </a:solidFill>
                <a:latin typeface="Candara"/>
                <a:cs typeface="Candara"/>
              </a:rPr>
              <a:t>&amp; </a:t>
            </a:r>
            <a:br>
              <a:rPr lang="en-US" sz="3000" i="1" dirty="0" smtClean="0">
                <a:solidFill>
                  <a:srgbClr val="165160"/>
                </a:solidFill>
                <a:latin typeface="Candara"/>
                <a:cs typeface="Candara"/>
              </a:rPr>
            </a:br>
            <a:r>
              <a:rPr lang="en-US" sz="3000" i="1" dirty="0" smtClean="0">
                <a:solidFill>
                  <a:srgbClr val="165160"/>
                </a:solidFill>
                <a:latin typeface="Candara"/>
                <a:cs typeface="Candara"/>
              </a:rPr>
              <a:t>Setting Up and Conducting </a:t>
            </a:r>
            <a:br>
              <a:rPr lang="en-US" sz="3000" i="1" dirty="0" smtClean="0">
                <a:solidFill>
                  <a:srgbClr val="165160"/>
                </a:solidFill>
                <a:latin typeface="Candara"/>
                <a:cs typeface="Candara"/>
              </a:rPr>
            </a:br>
            <a:r>
              <a:rPr lang="en-US" sz="3000" i="1" dirty="0" smtClean="0">
                <a:solidFill>
                  <a:srgbClr val="165160"/>
                </a:solidFill>
                <a:latin typeface="Candara"/>
                <a:cs typeface="Candara"/>
              </a:rPr>
              <a:t>Informational Interviews </a:t>
            </a:r>
            <a:endParaRPr lang="en-US" sz="3000" i="1" dirty="0">
              <a:solidFill>
                <a:srgbClr val="165160"/>
              </a:solidFill>
              <a:latin typeface="Candara"/>
              <a:cs typeface="Candara"/>
            </a:endParaRPr>
          </a:p>
        </p:txBody>
      </p:sp>
      <p:sp>
        <p:nvSpPr>
          <p:cNvPr id="3" name="Subtitle 2"/>
          <p:cNvSpPr>
            <a:spLocks noGrp="1"/>
          </p:cNvSpPr>
          <p:nvPr>
            <p:ph type="subTitle" idx="1"/>
          </p:nvPr>
        </p:nvSpPr>
        <p:spPr>
          <a:xfrm>
            <a:off x="514350" y="7391400"/>
            <a:ext cx="5829300" cy="1447800"/>
          </a:xfrm>
        </p:spPr>
        <p:txBody>
          <a:bodyPr>
            <a:normAutofit lnSpcReduction="10000"/>
          </a:bodyPr>
          <a:lstStyle/>
          <a:p>
            <a:pPr algn="ctr"/>
            <a:endParaRPr lang="en-US" sz="2800" b="1" dirty="0" smtClean="0">
              <a:latin typeface="Candara"/>
              <a:cs typeface="Candara"/>
            </a:endParaRPr>
          </a:p>
          <a:p>
            <a:pPr algn="ctr"/>
            <a:r>
              <a:rPr lang="en-US" sz="2800" b="1" dirty="0" smtClean="0">
                <a:latin typeface="Candara"/>
                <a:cs typeface="Candara"/>
              </a:rPr>
              <a:t>Educating for Careers Conference</a:t>
            </a:r>
          </a:p>
          <a:p>
            <a:pPr algn="ctr"/>
            <a:r>
              <a:rPr lang="en-US" sz="2800" b="1" dirty="0" smtClean="0">
                <a:latin typeface="Candara"/>
                <a:cs typeface="Candara"/>
              </a:rPr>
              <a:t>March 3, 2014</a:t>
            </a:r>
            <a:endParaRPr lang="en-US" sz="2800" b="1" dirty="0">
              <a:latin typeface="Candara"/>
              <a:cs typeface="Candara"/>
            </a:endParaRPr>
          </a:p>
        </p:txBody>
      </p:sp>
      <p:pic>
        <p:nvPicPr>
          <p:cNvPr id="4" name="Picture 3" descr="BPC Logotype_Final.png"/>
          <p:cNvPicPr>
            <a:picLocks noChangeAspect="1"/>
          </p:cNvPicPr>
          <p:nvPr/>
        </p:nvPicPr>
        <p:blipFill>
          <a:blip r:embed="rId2" cstate="print"/>
          <a:stretch>
            <a:fillRect/>
          </a:stretch>
        </p:blipFill>
        <p:spPr>
          <a:xfrm>
            <a:off x="2286000" y="1143000"/>
            <a:ext cx="2295075" cy="2098629"/>
          </a:xfrm>
          <a:prstGeom prst="rect">
            <a:avLst/>
          </a:prstGeom>
        </p:spPr>
      </p:pic>
    </p:spTree>
    <p:extLst>
      <p:ext uri="{BB962C8B-B14F-4D97-AF65-F5344CB8AC3E}">
        <p14:creationId xmlns:p14="http://schemas.microsoft.com/office/powerpoint/2010/main" val="369530634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057900" cy="1310216"/>
          </a:xfrm>
        </p:spPr>
        <p:txBody>
          <a:bodyPr>
            <a:normAutofit/>
          </a:bodyPr>
          <a:lstStyle/>
          <a:p>
            <a:pPr algn="ctr"/>
            <a:r>
              <a:rPr lang="en-US" sz="2800" dirty="0" smtClean="0">
                <a:solidFill>
                  <a:schemeClr val="accent1">
                    <a:lumMod val="50000"/>
                  </a:schemeClr>
                </a:solidFill>
                <a:latin typeface="Candara" pitchFamily="34" charset="0"/>
              </a:rPr>
              <a:t>Tell Your Story </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lgn="ctr">
              <a:buNone/>
            </a:pPr>
            <a:r>
              <a:rPr lang="en-US" b="1" dirty="0" smtClean="0">
                <a:solidFill>
                  <a:schemeClr val="accent1">
                    <a:lumMod val="50000"/>
                  </a:schemeClr>
                </a:solidFill>
                <a:latin typeface="Candara"/>
                <a:cs typeface="Candara"/>
              </a:rPr>
              <a:t>Part 2:</a:t>
            </a:r>
          </a:p>
          <a:p>
            <a:pPr marL="109728" indent="0" algn="ctr">
              <a:buNone/>
            </a:pPr>
            <a:r>
              <a:rPr lang="en-US" b="1" dirty="0" smtClean="0">
                <a:solidFill>
                  <a:schemeClr val="accent1">
                    <a:lumMod val="50000"/>
                  </a:schemeClr>
                </a:solidFill>
                <a:latin typeface="Candara"/>
                <a:cs typeface="Candara"/>
              </a:rPr>
              <a:t>Describe where you would like to work (ideally)</a:t>
            </a:r>
          </a:p>
          <a:p>
            <a:pPr marL="109728" indent="0">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Be prepared to explain where would you like to work, and why. For example:</a:t>
            </a: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“I would like to work for a sporting goods store because I love sports and I want to to help customers and teach them about all different kinds of sporting activities.”</a:t>
            </a:r>
          </a:p>
          <a:p>
            <a:pPr marL="109728" indent="0">
              <a:buNone/>
            </a:pPr>
            <a:endParaRPr lang="en-US" dirty="0" smtClean="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10</a:t>
            </a:fld>
            <a:endParaRPr lang="en-US" dirty="0"/>
          </a:p>
        </p:txBody>
      </p:sp>
    </p:spTree>
    <p:extLst>
      <p:ext uri="{BB962C8B-B14F-4D97-AF65-F5344CB8AC3E}">
        <p14:creationId xmlns:p14="http://schemas.microsoft.com/office/powerpoint/2010/main" val="22919655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057900" cy="1310216"/>
          </a:xfrm>
        </p:spPr>
        <p:txBody>
          <a:bodyPr>
            <a:normAutofit/>
          </a:bodyPr>
          <a:lstStyle/>
          <a:p>
            <a:pPr algn="ctr"/>
            <a:r>
              <a:rPr lang="en-US" sz="2800" dirty="0" smtClean="0">
                <a:solidFill>
                  <a:schemeClr val="accent1">
                    <a:lumMod val="50000"/>
                  </a:schemeClr>
                </a:solidFill>
                <a:latin typeface="Candara" pitchFamily="34" charset="0"/>
              </a:rPr>
              <a:t>Tell Your Story </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sp>
        <p:nvSpPr>
          <p:cNvPr id="2" name="Content Placeholder 1"/>
          <p:cNvSpPr>
            <a:spLocks noGrp="1"/>
          </p:cNvSpPr>
          <p:nvPr>
            <p:ph idx="1"/>
          </p:nvPr>
        </p:nvSpPr>
        <p:spPr>
          <a:xfrm>
            <a:off x="342900" y="1600201"/>
            <a:ext cx="6057900" cy="6172199"/>
          </a:xfrm>
        </p:spPr>
        <p:txBody>
          <a:bodyPr>
            <a:normAutofit fontScale="85000" lnSpcReduction="10000"/>
          </a:bodyPr>
          <a:lstStyle/>
          <a:p>
            <a:pPr marL="109728" indent="0" algn="ctr">
              <a:buNone/>
            </a:pPr>
            <a:r>
              <a:rPr lang="en-US" b="1" dirty="0" smtClean="0">
                <a:solidFill>
                  <a:schemeClr val="accent1">
                    <a:lumMod val="50000"/>
                  </a:schemeClr>
                </a:solidFill>
                <a:latin typeface="Candara"/>
                <a:cs typeface="Candara"/>
              </a:rPr>
              <a:t>Part 2 (continued):</a:t>
            </a:r>
          </a:p>
          <a:p>
            <a:pPr marL="109728" indent="0" algn="ctr">
              <a:buNone/>
            </a:pPr>
            <a:r>
              <a:rPr lang="en-US" b="1" dirty="0" smtClean="0">
                <a:solidFill>
                  <a:schemeClr val="accent1">
                    <a:lumMod val="50000"/>
                  </a:schemeClr>
                </a:solidFill>
                <a:latin typeface="Candara"/>
                <a:cs typeface="Candara"/>
              </a:rPr>
              <a:t>Describe where you would like to work (ideally)</a:t>
            </a:r>
          </a:p>
          <a:p>
            <a:pPr marL="109728" indent="0">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Or, if you’ve just graduated from college or have a Certificate of Achievement and have a more specific skill set you’d like to describe, you might say something along the lines of:</a:t>
            </a:r>
          </a:p>
          <a:p>
            <a:pPr marL="109728" indent="0">
              <a:buNone/>
            </a:pPr>
            <a:endParaRPr lang="en-US" dirty="0">
              <a:solidFill>
                <a:schemeClr val="accent1">
                  <a:lumMod val="50000"/>
                </a:schemeClr>
              </a:solidFill>
              <a:latin typeface="Candara"/>
              <a:cs typeface="Candara"/>
            </a:endParaRPr>
          </a:p>
          <a:p>
            <a:pPr marL="109728" indent="0">
              <a:buNone/>
            </a:pPr>
            <a:r>
              <a:rPr lang="en-US" sz="2800" i="1" dirty="0">
                <a:solidFill>
                  <a:schemeClr val="accent1">
                    <a:lumMod val="50000"/>
                  </a:schemeClr>
                </a:solidFill>
                <a:latin typeface="Candara"/>
                <a:cs typeface="Candara"/>
              </a:rPr>
              <a:t>“Orthodontics is the area I’ve enjoyed studying the most. I love the pace, the science behind it, and the challenges it presents. I interned for an orthodontist for about a month here in LA County, and while I know it’s competitive, I’d really like to work as an orthodontic assistant for a large, multi-doctor practice anywhere in the southern California area.”</a:t>
            </a:r>
            <a:endParaRPr lang="en-US" sz="2800" dirty="0">
              <a:solidFill>
                <a:schemeClr val="accent1">
                  <a:lumMod val="50000"/>
                </a:schemeClr>
              </a:solidFill>
              <a:latin typeface="Candara"/>
              <a:cs typeface="Candara"/>
            </a:endParaRPr>
          </a:p>
          <a:p>
            <a:pPr marL="109728" indent="0">
              <a:buNone/>
            </a:pPr>
            <a:endParaRPr lang="en-US" dirty="0" smtClean="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pic>
        <p:nvPicPr>
          <p:cNvPr id="8" name="Picture 7"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17" name="Slide Number Placeholder 16"/>
          <p:cNvSpPr>
            <a:spLocks noGrp="1"/>
          </p:cNvSpPr>
          <p:nvPr>
            <p:ph type="sldNum" sz="quarter" idx="12"/>
          </p:nvPr>
        </p:nvSpPr>
        <p:spPr/>
        <p:txBody>
          <a:bodyPr/>
          <a:lstStyle/>
          <a:p>
            <a:fld id="{EA4CBDFB-8A55-455A-B3E0-6E05DAED4A56}" type="slidenum">
              <a:rPr lang="en-US" smtClean="0"/>
              <a:pPr/>
              <a:t>11</a:t>
            </a:fld>
            <a:endParaRPr lang="en-US" dirty="0"/>
          </a:p>
        </p:txBody>
      </p:sp>
    </p:spTree>
    <p:extLst>
      <p:ext uri="{BB962C8B-B14F-4D97-AF65-F5344CB8AC3E}">
        <p14:creationId xmlns:p14="http://schemas.microsoft.com/office/powerpoint/2010/main" val="381410775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 </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lgn="ctr">
              <a:buNone/>
            </a:pPr>
            <a:r>
              <a:rPr lang="en-US" b="1" dirty="0" smtClean="0">
                <a:solidFill>
                  <a:schemeClr val="accent1">
                    <a:lumMod val="50000"/>
                  </a:schemeClr>
                </a:solidFill>
                <a:latin typeface="Candara"/>
                <a:cs typeface="Candara"/>
              </a:rPr>
              <a:t>Part 3:</a:t>
            </a:r>
          </a:p>
          <a:p>
            <a:pPr marL="109728" indent="0" algn="ctr">
              <a:buNone/>
            </a:pPr>
            <a:r>
              <a:rPr lang="en-US" b="1" dirty="0" smtClean="0">
                <a:solidFill>
                  <a:schemeClr val="accent1">
                    <a:lumMod val="50000"/>
                  </a:schemeClr>
                </a:solidFill>
                <a:latin typeface="Candara"/>
                <a:cs typeface="Candara"/>
              </a:rPr>
              <a:t>Describe your “inner core”</a:t>
            </a:r>
          </a:p>
          <a:p>
            <a:pPr marL="109728" indent="0">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Your “inner core” consists of your </a:t>
            </a:r>
            <a:r>
              <a:rPr lang="en-US" b="1" i="1" dirty="0" smtClean="0">
                <a:solidFill>
                  <a:schemeClr val="accent1">
                    <a:lumMod val="50000"/>
                  </a:schemeClr>
                </a:solidFill>
                <a:latin typeface="Candara"/>
                <a:cs typeface="Candara"/>
              </a:rPr>
              <a:t>principles</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values</a:t>
            </a:r>
            <a:r>
              <a:rPr lang="en-US" dirty="0" smtClean="0">
                <a:solidFill>
                  <a:schemeClr val="accent1">
                    <a:lumMod val="50000"/>
                  </a:schemeClr>
                </a:solidFill>
                <a:latin typeface="Candara"/>
                <a:cs typeface="Candara"/>
              </a:rPr>
              <a:t>. “Principles” are guidelines of human conduct that have enduring value, and “values” represent the way that </a:t>
            </a:r>
            <a:r>
              <a:rPr lang="en-US" b="1" i="1" dirty="0" smtClean="0">
                <a:solidFill>
                  <a:schemeClr val="accent1">
                    <a:lumMod val="50000"/>
                  </a:schemeClr>
                </a:solidFill>
                <a:latin typeface="Candara"/>
                <a:cs typeface="Candara"/>
              </a:rPr>
              <a:t>you</a:t>
            </a:r>
            <a:r>
              <a:rPr lang="en-US" dirty="0" smtClean="0">
                <a:solidFill>
                  <a:schemeClr val="accent1">
                    <a:lumMod val="50000"/>
                  </a:schemeClr>
                </a:solidFill>
                <a:latin typeface="Candara"/>
                <a:cs typeface="Candara"/>
              </a:rPr>
              <a:t> behave in order to follow those guidelines.</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What do you care about? And why do you care? If you can answer those questions, that will tell people a lot about your “inner core.” </a:t>
            </a:r>
          </a:p>
          <a:p>
            <a:pPr marL="109728" indent="0">
              <a:buNone/>
            </a:pPr>
            <a:endParaRPr lang="en-US"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a:p>
            <a:pPr marL="109728" indent="0">
              <a:buNone/>
            </a:pPr>
            <a:endParaRPr lang="en-US" dirty="0" smtClean="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12</a:t>
            </a:fld>
            <a:endParaRPr lang="en-US" dirty="0"/>
          </a:p>
        </p:txBody>
      </p:sp>
    </p:spTree>
    <p:extLst>
      <p:ext uri="{BB962C8B-B14F-4D97-AF65-F5344CB8AC3E}">
        <p14:creationId xmlns:p14="http://schemas.microsoft.com/office/powerpoint/2010/main" val="257030174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 </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828800"/>
            <a:ext cx="6172200" cy="6180923"/>
          </a:xfrm>
        </p:spPr>
        <p:txBody>
          <a:bodyPr>
            <a:normAutofit/>
          </a:bodyPr>
          <a:lstStyle/>
          <a:p>
            <a:pPr marL="109728" indent="0" algn="ctr">
              <a:buNone/>
            </a:pPr>
            <a:r>
              <a:rPr lang="en-US" b="1" dirty="0" smtClean="0">
                <a:solidFill>
                  <a:schemeClr val="accent1">
                    <a:lumMod val="50000"/>
                  </a:schemeClr>
                </a:solidFill>
                <a:latin typeface="Candara"/>
                <a:cs typeface="Candara"/>
              </a:rPr>
              <a:t>Describe your “inner core” </a:t>
            </a:r>
          </a:p>
          <a:p>
            <a:pPr marL="109728" indent="0" algn="ctr">
              <a:buNone/>
            </a:pPr>
            <a:r>
              <a:rPr lang="en-US" sz="2200" b="1" dirty="0" smtClean="0">
                <a:solidFill>
                  <a:schemeClr val="accent1">
                    <a:lumMod val="50000"/>
                  </a:schemeClr>
                </a:solidFill>
                <a:latin typeface="Candara"/>
                <a:cs typeface="Candara"/>
              </a:rPr>
              <a:t>(continued)</a:t>
            </a:r>
          </a:p>
          <a:p>
            <a:pPr marL="109728" indent="0">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Your “inner core” doesn’t have to be complicated. Just think of it as the source that drives you to work hard and care about what you do. For example, you might say:</a:t>
            </a: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“I am a hard working person who cares about people. I have a positive attitude and a strong desire to learn new things.” </a:t>
            </a:r>
            <a:endParaRPr lang="en-US"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13</a:t>
            </a:fld>
            <a:endParaRPr lang="en-US" dirty="0"/>
          </a:p>
        </p:txBody>
      </p:sp>
    </p:spTree>
    <p:extLst>
      <p:ext uri="{BB962C8B-B14F-4D97-AF65-F5344CB8AC3E}">
        <p14:creationId xmlns:p14="http://schemas.microsoft.com/office/powerpoint/2010/main" val="70065690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a:t>
            </a:r>
            <a:r>
              <a:rPr lang="en-US" sz="3200" dirty="0" smtClean="0">
                <a:solidFill>
                  <a:schemeClr val="accent1">
                    <a:lumMod val="50000"/>
                  </a:schemeClr>
                </a:solidFill>
                <a:latin typeface="Candara" pitchFamily="34" charset="0"/>
              </a:rPr>
              <a:t>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828800"/>
            <a:ext cx="6172200" cy="6180923"/>
          </a:xfrm>
        </p:spPr>
        <p:txBody>
          <a:bodyPr>
            <a:normAutofit/>
          </a:bodyPr>
          <a:lstStyle/>
          <a:p>
            <a:pPr marL="109728" indent="0" algn="ctr">
              <a:buNone/>
            </a:pPr>
            <a:r>
              <a:rPr lang="en-US" b="1" dirty="0" smtClean="0">
                <a:solidFill>
                  <a:schemeClr val="accent1">
                    <a:lumMod val="50000"/>
                  </a:schemeClr>
                </a:solidFill>
                <a:latin typeface="Candara"/>
                <a:cs typeface="Candara"/>
              </a:rPr>
              <a:t>Describe your “inner core” </a:t>
            </a:r>
          </a:p>
          <a:p>
            <a:pPr marL="109728" indent="0" algn="ctr">
              <a:buNone/>
            </a:pPr>
            <a:r>
              <a:rPr lang="en-US" sz="2200" b="1" dirty="0" smtClean="0">
                <a:solidFill>
                  <a:schemeClr val="accent1">
                    <a:lumMod val="50000"/>
                  </a:schemeClr>
                </a:solidFill>
                <a:latin typeface="Candara"/>
                <a:cs typeface="Candara"/>
              </a:rPr>
              <a:t>(continued)</a:t>
            </a:r>
          </a:p>
          <a:p>
            <a:pPr marL="109728" indent="0" algn="ctr">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Or, if you would like to add a few more details to the description of your “inner core” you might say something along the lines of:</a:t>
            </a:r>
            <a:endParaRPr lang="en-US" dirty="0">
              <a:solidFill>
                <a:schemeClr val="accent1">
                  <a:lumMod val="50000"/>
                </a:schemeClr>
              </a:solidFill>
              <a:latin typeface="Candara"/>
              <a:cs typeface="Candara"/>
            </a:endParaRPr>
          </a:p>
          <a:p>
            <a:pPr marL="109728" indent="0">
              <a:buNone/>
            </a:pPr>
            <a:endParaRPr lang="en-US" i="1" dirty="0" smtClean="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“I am a hard working, driven person who cares about the people I work with and about the work that I do. I have great interpersonal skills, a positive attitude and  a strong desire to continue learning.” </a:t>
            </a:r>
            <a:endParaRPr lang="en-US"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14</a:t>
            </a:fld>
            <a:endParaRPr lang="en-US" dirty="0"/>
          </a:p>
        </p:txBody>
      </p:sp>
    </p:spTree>
    <p:extLst>
      <p:ext uri="{BB962C8B-B14F-4D97-AF65-F5344CB8AC3E}">
        <p14:creationId xmlns:p14="http://schemas.microsoft.com/office/powerpoint/2010/main" val="256291003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457200"/>
            <a:ext cx="6172200" cy="1143000"/>
          </a:xfrm>
        </p:spPr>
        <p:txBody>
          <a:bodyPr>
            <a:normAutofit/>
          </a:bodyPr>
          <a:lstStyle/>
          <a:p>
            <a:pPr algn="ctr"/>
            <a:r>
              <a:rPr lang="en-US" sz="2800" dirty="0" smtClean="0">
                <a:solidFill>
                  <a:schemeClr val="accent1">
                    <a:lumMod val="50000"/>
                  </a:schemeClr>
                </a:solidFill>
                <a:latin typeface="Candara" pitchFamily="34" charset="0"/>
              </a:rPr>
              <a:t>Tell Your Story </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828800"/>
            <a:ext cx="6172200" cy="6180923"/>
          </a:xfrm>
        </p:spPr>
        <p:txBody>
          <a:bodyPr>
            <a:normAutofit/>
          </a:bodyPr>
          <a:lstStyle/>
          <a:p>
            <a:pPr marL="109728" indent="0" algn="ctr">
              <a:buNone/>
            </a:pPr>
            <a:r>
              <a:rPr lang="en-US" sz="2600" b="1" dirty="0" smtClean="0">
                <a:solidFill>
                  <a:schemeClr val="accent1">
                    <a:lumMod val="50000"/>
                  </a:schemeClr>
                </a:solidFill>
                <a:latin typeface="Candara"/>
                <a:cs typeface="Candara"/>
              </a:rPr>
              <a:t>Sample Elevator Pitch</a:t>
            </a:r>
          </a:p>
          <a:p>
            <a:pPr marL="109728" indent="0" algn="ctr">
              <a:buNone/>
            </a:pPr>
            <a:r>
              <a:rPr lang="en-US" sz="2600" b="1" dirty="0" smtClean="0">
                <a:solidFill>
                  <a:schemeClr val="accent1">
                    <a:lumMod val="50000"/>
                  </a:schemeClr>
                </a:solidFill>
                <a:latin typeface="Candara"/>
                <a:cs typeface="Candara"/>
              </a:rPr>
              <a:t>From a high school graduate:</a:t>
            </a:r>
          </a:p>
          <a:p>
            <a:pPr marL="109728" indent="0">
              <a:buNone/>
            </a:pPr>
            <a:endParaRPr lang="en-US" dirty="0" smtClean="0">
              <a:solidFill>
                <a:schemeClr val="accent1">
                  <a:lumMod val="50000"/>
                </a:schemeClr>
              </a:solidFill>
              <a:latin typeface="Candara"/>
              <a:cs typeface="Candara"/>
            </a:endParaRPr>
          </a:p>
          <a:p>
            <a:pPr marL="109728" indent="0">
              <a:buNone/>
            </a:pPr>
            <a:r>
              <a:rPr lang="en-US" i="1" dirty="0">
                <a:solidFill>
                  <a:schemeClr val="accent1">
                    <a:lumMod val="50000"/>
                  </a:schemeClr>
                </a:solidFill>
                <a:latin typeface="Candara"/>
                <a:cs typeface="Candara"/>
              </a:rPr>
              <a:t>“My name is Sheila Hart and I have just graduated from Lodi High School</a:t>
            </a:r>
            <a:r>
              <a:rPr lang="en-US" i="1" dirty="0" smtClean="0">
                <a:solidFill>
                  <a:schemeClr val="accent1">
                    <a:lumMod val="50000"/>
                  </a:schemeClr>
                </a:solidFill>
                <a:latin typeface="Candara"/>
                <a:cs typeface="Candara"/>
              </a:rPr>
              <a:t>.</a:t>
            </a:r>
            <a:endParaRPr lang="en-US" i="1" dirty="0">
              <a:solidFill>
                <a:schemeClr val="accent1">
                  <a:lumMod val="50000"/>
                </a:schemeClr>
              </a:solidFill>
              <a:latin typeface="Candara"/>
              <a:cs typeface="Candara"/>
            </a:endParaRPr>
          </a:p>
          <a:p>
            <a:pPr marL="109728" indent="0">
              <a:buNone/>
            </a:pPr>
            <a:endParaRPr lang="en-US" dirty="0" smtClean="0">
              <a:solidFill>
                <a:schemeClr val="accent1">
                  <a:lumMod val="50000"/>
                </a:schemeClr>
              </a:solidFill>
              <a:latin typeface="Candara"/>
              <a:cs typeface="Candara"/>
            </a:endParaRPr>
          </a:p>
          <a:p>
            <a:pPr marL="109728" indent="0">
              <a:buNone/>
            </a:pPr>
            <a:r>
              <a:rPr lang="en-US" i="1" dirty="0">
                <a:solidFill>
                  <a:schemeClr val="accent1">
                    <a:lumMod val="50000"/>
                  </a:schemeClr>
                </a:solidFill>
                <a:latin typeface="Candara"/>
                <a:cs typeface="Candara"/>
              </a:rPr>
              <a:t>“I would like to work for a sporting goods store because I love sports and I want to </a:t>
            </a:r>
            <a:r>
              <a:rPr lang="en-US" i="1" dirty="0" smtClean="0">
                <a:solidFill>
                  <a:schemeClr val="accent1">
                    <a:lumMod val="50000"/>
                  </a:schemeClr>
                </a:solidFill>
                <a:latin typeface="Candara"/>
                <a:cs typeface="Candara"/>
              </a:rPr>
              <a:t>help </a:t>
            </a:r>
            <a:r>
              <a:rPr lang="en-US" i="1" dirty="0">
                <a:solidFill>
                  <a:schemeClr val="accent1">
                    <a:lumMod val="50000"/>
                  </a:schemeClr>
                </a:solidFill>
                <a:latin typeface="Candara"/>
                <a:cs typeface="Candara"/>
              </a:rPr>
              <a:t>customers and teach them about all different kinds of sporting activities</a:t>
            </a:r>
            <a:r>
              <a:rPr lang="en-US" i="1" dirty="0" smtClean="0">
                <a:solidFill>
                  <a:schemeClr val="accent1">
                    <a:lumMod val="50000"/>
                  </a:schemeClr>
                </a:solidFill>
                <a:latin typeface="Candara"/>
                <a:cs typeface="Candara"/>
              </a:rPr>
              <a:t>.</a:t>
            </a:r>
            <a:endParaRPr lang="en-US" i="1"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“I am a hard working person who cares about people. I have a positive attitude and a strong desire to learn new things.” </a:t>
            </a:r>
            <a:endParaRPr lang="en-US"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15</a:t>
            </a:fld>
            <a:endParaRPr lang="en-US" dirty="0"/>
          </a:p>
        </p:txBody>
      </p:sp>
    </p:spTree>
    <p:extLst>
      <p:ext uri="{BB962C8B-B14F-4D97-AF65-F5344CB8AC3E}">
        <p14:creationId xmlns:p14="http://schemas.microsoft.com/office/powerpoint/2010/main" val="282597583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005416"/>
          </a:xfrm>
        </p:spPr>
        <p:txBody>
          <a:bodyPr>
            <a:normAutofit/>
          </a:bodyPr>
          <a:lstStyle/>
          <a:p>
            <a:pPr algn="ctr"/>
            <a:r>
              <a:rPr lang="en-US" sz="2800" dirty="0" smtClean="0">
                <a:solidFill>
                  <a:schemeClr val="accent1">
                    <a:lumMod val="50000"/>
                  </a:schemeClr>
                </a:solidFill>
                <a:latin typeface="Candara" pitchFamily="34" charset="0"/>
              </a:rPr>
              <a:t>Tell Your Story</a:t>
            </a:r>
            <a:r>
              <a:rPr lang="en-US" sz="3200" dirty="0" smtClean="0">
                <a:solidFill>
                  <a:schemeClr val="accent1">
                    <a:lumMod val="50000"/>
                  </a:schemeClr>
                </a:solidFill>
                <a:latin typeface="Candara" pitchFamily="34" charset="0"/>
              </a:rPr>
              <a:t>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447800"/>
            <a:ext cx="6172200" cy="6561923"/>
          </a:xfrm>
        </p:spPr>
        <p:txBody>
          <a:bodyPr>
            <a:normAutofit fontScale="25000" lnSpcReduction="20000"/>
          </a:bodyPr>
          <a:lstStyle/>
          <a:p>
            <a:pPr marL="109728" indent="0" algn="ctr">
              <a:buNone/>
            </a:pPr>
            <a:endParaRPr lang="en-US" sz="5300" b="1" dirty="0" smtClean="0">
              <a:solidFill>
                <a:schemeClr val="accent1">
                  <a:lumMod val="50000"/>
                </a:schemeClr>
              </a:solidFill>
              <a:latin typeface="Candara"/>
              <a:cs typeface="Candara"/>
            </a:endParaRPr>
          </a:p>
          <a:p>
            <a:pPr marL="109728" indent="0" algn="ctr">
              <a:buNone/>
            </a:pPr>
            <a:r>
              <a:rPr lang="en-US" sz="7200" b="1" dirty="0" smtClean="0">
                <a:solidFill>
                  <a:schemeClr val="accent1">
                    <a:lumMod val="50000"/>
                  </a:schemeClr>
                </a:solidFill>
                <a:latin typeface="Candara"/>
                <a:cs typeface="Candara"/>
              </a:rPr>
              <a:t>Sample Elevator Pitch</a:t>
            </a:r>
          </a:p>
          <a:p>
            <a:pPr marL="109728" indent="0" algn="ctr">
              <a:buNone/>
            </a:pPr>
            <a:r>
              <a:rPr lang="en-US" sz="7200" b="1" dirty="0" smtClean="0">
                <a:solidFill>
                  <a:schemeClr val="accent1">
                    <a:lumMod val="50000"/>
                  </a:schemeClr>
                </a:solidFill>
                <a:latin typeface="Candara"/>
                <a:cs typeface="Candara"/>
              </a:rPr>
              <a:t>From a college and/or Certificate of Achievement graduate:</a:t>
            </a:r>
          </a:p>
          <a:p>
            <a:pPr marL="109728" indent="0">
              <a:buNone/>
            </a:pPr>
            <a:endParaRPr lang="en-US" sz="4600" dirty="0" smtClean="0">
              <a:solidFill>
                <a:schemeClr val="accent1">
                  <a:lumMod val="50000"/>
                </a:schemeClr>
              </a:solidFill>
              <a:latin typeface="Candara"/>
              <a:cs typeface="Candara"/>
            </a:endParaRPr>
          </a:p>
          <a:p>
            <a:pPr marL="109728" indent="0">
              <a:buNone/>
            </a:pPr>
            <a:endParaRPr lang="en-US" sz="4600" dirty="0" smtClean="0">
              <a:solidFill>
                <a:schemeClr val="accent1">
                  <a:lumMod val="50000"/>
                </a:schemeClr>
              </a:solidFill>
              <a:latin typeface="Candara"/>
              <a:cs typeface="Candara"/>
            </a:endParaRPr>
          </a:p>
          <a:p>
            <a:pPr marL="109728" indent="0">
              <a:buNone/>
            </a:pPr>
            <a:endParaRPr lang="en-US" sz="4600" dirty="0" smtClean="0">
              <a:solidFill>
                <a:schemeClr val="accent1">
                  <a:lumMod val="50000"/>
                </a:schemeClr>
              </a:solidFill>
              <a:latin typeface="Candara"/>
              <a:cs typeface="Candara"/>
            </a:endParaRPr>
          </a:p>
          <a:p>
            <a:pPr marL="109728" indent="0">
              <a:buNone/>
            </a:pPr>
            <a:r>
              <a:rPr lang="en-US" sz="7200" i="1" dirty="0">
                <a:solidFill>
                  <a:schemeClr val="accent1">
                    <a:lumMod val="50000"/>
                  </a:schemeClr>
                </a:solidFill>
                <a:latin typeface="Candara"/>
                <a:cs typeface="Candara"/>
              </a:rPr>
              <a:t>“My name is Sheila Hart and I am about to graduate from the Registered Dental Assisting Program at Citrus College in Glendora, </a:t>
            </a:r>
            <a:r>
              <a:rPr lang="en-US" sz="7200" i="1" dirty="0" smtClean="0">
                <a:solidFill>
                  <a:schemeClr val="accent1">
                    <a:lumMod val="50000"/>
                  </a:schemeClr>
                </a:solidFill>
                <a:latin typeface="Candara"/>
                <a:cs typeface="Candara"/>
              </a:rPr>
              <a:t>California. There </a:t>
            </a:r>
            <a:r>
              <a:rPr lang="en-US" sz="7200" i="1" dirty="0">
                <a:solidFill>
                  <a:schemeClr val="accent1">
                    <a:lumMod val="50000"/>
                  </a:schemeClr>
                </a:solidFill>
                <a:latin typeface="Candara"/>
                <a:cs typeface="Candara"/>
              </a:rPr>
              <a:t>are over 1,000 hours of training in the program, which includes about 300 hours of interning for GP’s and specialty </a:t>
            </a:r>
            <a:r>
              <a:rPr lang="en-US" sz="7200" i="1" dirty="0" smtClean="0">
                <a:solidFill>
                  <a:schemeClr val="accent1">
                    <a:lumMod val="50000"/>
                  </a:schemeClr>
                </a:solidFill>
                <a:latin typeface="Candara"/>
                <a:cs typeface="Candara"/>
              </a:rPr>
              <a:t>practices. I’ll </a:t>
            </a:r>
            <a:r>
              <a:rPr lang="en-US" sz="7200" i="1" dirty="0">
                <a:solidFill>
                  <a:schemeClr val="accent1">
                    <a:lumMod val="50000"/>
                  </a:schemeClr>
                </a:solidFill>
                <a:latin typeface="Candara"/>
                <a:cs typeface="Candara"/>
              </a:rPr>
              <a:t>receive my Certificate of Achievement in [month/year].”</a:t>
            </a:r>
            <a:endParaRPr lang="en-US" sz="7200" dirty="0">
              <a:solidFill>
                <a:schemeClr val="accent1">
                  <a:lumMod val="50000"/>
                </a:schemeClr>
              </a:solidFill>
              <a:latin typeface="Candara"/>
              <a:cs typeface="Candara"/>
            </a:endParaRPr>
          </a:p>
          <a:p>
            <a:pPr marL="109728" indent="0">
              <a:buNone/>
            </a:pPr>
            <a:endParaRPr lang="en-US" sz="7200" dirty="0" smtClean="0">
              <a:solidFill>
                <a:schemeClr val="accent1">
                  <a:lumMod val="50000"/>
                </a:schemeClr>
              </a:solidFill>
              <a:latin typeface="Candara"/>
              <a:cs typeface="Candara"/>
            </a:endParaRPr>
          </a:p>
          <a:p>
            <a:pPr marL="109728" indent="0">
              <a:buNone/>
            </a:pPr>
            <a:r>
              <a:rPr lang="en-US" sz="7200" i="1" dirty="0">
                <a:solidFill>
                  <a:schemeClr val="accent1">
                    <a:lumMod val="50000"/>
                  </a:schemeClr>
                </a:solidFill>
                <a:latin typeface="Candara"/>
                <a:cs typeface="Candara"/>
              </a:rPr>
              <a:t>“Orthodontics is the area I’ve enjoyed studying the most. I love the pace, the science behind it, and the challenges it presents. I interned for an orthodontist for about a month here in LA County, and while I know it’s competitive, I’d really like to work as an orthodontic assistant for a large, multi-doctor practice anywhere in the southern California area.”</a:t>
            </a:r>
            <a:endParaRPr lang="en-US" sz="7200" dirty="0">
              <a:solidFill>
                <a:schemeClr val="accent1">
                  <a:lumMod val="50000"/>
                </a:schemeClr>
              </a:solidFill>
              <a:latin typeface="Candara"/>
              <a:cs typeface="Candara"/>
            </a:endParaRPr>
          </a:p>
          <a:p>
            <a:pPr marL="109728" indent="0">
              <a:buNone/>
            </a:pPr>
            <a:endParaRPr lang="en-US" sz="7200" dirty="0" smtClean="0">
              <a:solidFill>
                <a:schemeClr val="accent1">
                  <a:lumMod val="50000"/>
                </a:schemeClr>
              </a:solidFill>
              <a:latin typeface="Candara"/>
              <a:cs typeface="Candara"/>
            </a:endParaRPr>
          </a:p>
          <a:p>
            <a:pPr marL="109728" indent="0">
              <a:buNone/>
            </a:pPr>
            <a:r>
              <a:rPr lang="en-US" sz="7200" i="1" dirty="0">
                <a:solidFill>
                  <a:schemeClr val="accent1">
                    <a:lumMod val="50000"/>
                  </a:schemeClr>
                </a:solidFill>
                <a:latin typeface="Candara"/>
                <a:cs typeface="Candara"/>
              </a:rPr>
              <a:t>“I am a hard working, driven person who cares about the people I work with and about the work that I do. I have great interpersonal skills, a positive attitude and  a strong desire to continue learning.” </a:t>
            </a:r>
          </a:p>
          <a:p>
            <a:pPr marL="109728" indent="0">
              <a:buNone/>
            </a:pPr>
            <a:endParaRPr lang="en-US" sz="4600" dirty="0" smtClean="0">
              <a:solidFill>
                <a:schemeClr val="accent1">
                  <a:lumMod val="50000"/>
                </a:schemeClr>
              </a:solidFill>
              <a:latin typeface="Candara"/>
              <a:cs typeface="Candara"/>
            </a:endParaRPr>
          </a:p>
          <a:p>
            <a:pPr marL="109728" indent="0">
              <a:buNone/>
            </a:pPr>
            <a:endParaRPr lang="en-US" sz="4600" i="1"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 </a:t>
            </a:r>
            <a:endParaRPr lang="en-US"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16</a:t>
            </a:fld>
            <a:endParaRPr lang="en-US" dirty="0"/>
          </a:p>
        </p:txBody>
      </p:sp>
    </p:spTree>
    <p:extLst>
      <p:ext uri="{BB962C8B-B14F-4D97-AF65-F5344CB8AC3E}">
        <p14:creationId xmlns:p14="http://schemas.microsoft.com/office/powerpoint/2010/main" val="403952501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Step 4:</a:t>
            </a:r>
            <a:br>
              <a:rPr lang="en-US" sz="2800" dirty="0" smtClean="0">
                <a:solidFill>
                  <a:schemeClr val="accent1">
                    <a:lumMod val="50000"/>
                  </a:schemeClr>
                </a:solidFill>
                <a:latin typeface="Candara" pitchFamily="34" charset="0"/>
              </a:rPr>
            </a:br>
            <a:r>
              <a:rPr lang="en-US" sz="2800" dirty="0" smtClean="0">
                <a:solidFill>
                  <a:schemeClr val="accent1">
                    <a:lumMod val="50000"/>
                  </a:schemeClr>
                </a:solidFill>
                <a:latin typeface="Candara" pitchFamily="34" charset="0"/>
              </a:rPr>
              <a:t>Set Up </a:t>
            </a:r>
            <a:r>
              <a:rPr lang="en-US" sz="2800" dirty="0">
                <a:solidFill>
                  <a:schemeClr val="accent1">
                    <a:lumMod val="50000"/>
                  </a:schemeClr>
                </a:solidFill>
                <a:latin typeface="Candara" pitchFamily="34" charset="0"/>
              </a:rPr>
              <a:t>I</a:t>
            </a:r>
            <a:r>
              <a:rPr lang="en-US" sz="2800" dirty="0" smtClean="0">
                <a:solidFill>
                  <a:schemeClr val="accent1">
                    <a:lumMod val="50000"/>
                  </a:schemeClr>
                </a:solidFill>
                <a:latin typeface="Candara" pitchFamily="34" charset="0"/>
              </a:rPr>
              <a:t>nformational Interviews</a:t>
            </a:r>
            <a:endParaRPr lang="en-US" sz="28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fontScale="92500" lnSpcReduction="20000"/>
          </a:bodyPr>
          <a:lstStyle/>
          <a:p>
            <a:pPr marL="109728" indent="0">
              <a:buNone/>
            </a:pPr>
            <a:r>
              <a:rPr lang="en-US" sz="2800" dirty="0">
                <a:solidFill>
                  <a:schemeClr val="accent1">
                    <a:lumMod val="50000"/>
                  </a:schemeClr>
                </a:solidFill>
                <a:latin typeface="Candara"/>
                <a:cs typeface="Candara"/>
              </a:rPr>
              <a:t>Informational interviews are </a:t>
            </a:r>
            <a:r>
              <a:rPr lang="en-US" sz="2800" dirty="0" smtClean="0">
                <a:solidFill>
                  <a:schemeClr val="accent1">
                    <a:lumMod val="50000"/>
                  </a:schemeClr>
                </a:solidFill>
                <a:latin typeface="Candara"/>
                <a:cs typeface="Candara"/>
              </a:rPr>
              <a:t>part </a:t>
            </a:r>
            <a:r>
              <a:rPr lang="en-US" sz="2800" dirty="0">
                <a:solidFill>
                  <a:schemeClr val="accent1">
                    <a:lumMod val="50000"/>
                  </a:schemeClr>
                </a:solidFill>
                <a:latin typeface="Candara"/>
                <a:cs typeface="Candara"/>
              </a:rPr>
              <a:t>of the networking process. Networking is the art of keeping in touch with people you </a:t>
            </a:r>
            <a:r>
              <a:rPr lang="en-US" sz="2800" dirty="0" smtClean="0">
                <a:solidFill>
                  <a:schemeClr val="accent1">
                    <a:lumMod val="50000"/>
                  </a:schemeClr>
                </a:solidFill>
                <a:latin typeface="Candara"/>
                <a:cs typeface="Candara"/>
              </a:rPr>
              <a:t>know </a:t>
            </a:r>
            <a:r>
              <a:rPr lang="en-US" sz="2800" dirty="0">
                <a:solidFill>
                  <a:schemeClr val="accent1">
                    <a:lumMod val="50000"/>
                  </a:schemeClr>
                </a:solidFill>
                <a:latin typeface="Candara"/>
                <a:cs typeface="Candara"/>
              </a:rPr>
              <a:t>and getting in touch with people you would like to meet.</a:t>
            </a:r>
          </a:p>
          <a:p>
            <a:pPr marL="109728" indent="0">
              <a:buNone/>
            </a:pPr>
            <a:endParaRPr lang="en-US" sz="2800" dirty="0">
              <a:solidFill>
                <a:schemeClr val="accent1">
                  <a:lumMod val="50000"/>
                </a:schemeClr>
              </a:solidFill>
              <a:latin typeface="Candara"/>
              <a:cs typeface="Candara"/>
            </a:endParaRPr>
          </a:p>
          <a:p>
            <a:pPr marL="109728" indent="0">
              <a:buNone/>
            </a:pPr>
            <a:r>
              <a:rPr lang="en-US" sz="2800" dirty="0">
                <a:solidFill>
                  <a:schemeClr val="accent1">
                    <a:lumMod val="50000"/>
                  </a:schemeClr>
                </a:solidFill>
                <a:latin typeface="Candara"/>
                <a:cs typeface="Candara"/>
              </a:rPr>
              <a:t>Networking allows old friends new friends, colleagues and future employers to have an up-to-date understanding of what you’re doing or what you’d like to do</a:t>
            </a:r>
            <a:r>
              <a:rPr lang="en-US" sz="2800" dirty="0" smtClean="0">
                <a:solidFill>
                  <a:schemeClr val="accent1">
                    <a:lumMod val="50000"/>
                  </a:schemeClr>
                </a:solidFill>
                <a:latin typeface="Candara"/>
                <a:cs typeface="Candara"/>
              </a:rPr>
              <a:t>.</a:t>
            </a:r>
          </a:p>
          <a:p>
            <a:pPr marL="109728" indent="0">
              <a:buNone/>
            </a:pPr>
            <a:endParaRPr lang="en-US" sz="2800" dirty="0">
              <a:solidFill>
                <a:schemeClr val="accent1">
                  <a:lumMod val="50000"/>
                </a:schemeClr>
              </a:solidFill>
              <a:latin typeface="Candara"/>
              <a:cs typeface="Candara"/>
            </a:endParaRPr>
          </a:p>
          <a:p>
            <a:pPr marL="109728" indent="0">
              <a:buNone/>
            </a:pPr>
            <a:r>
              <a:rPr lang="en-US" sz="2800" dirty="0" smtClean="0">
                <a:solidFill>
                  <a:schemeClr val="accent1">
                    <a:lumMod val="50000"/>
                  </a:schemeClr>
                </a:solidFill>
                <a:latin typeface="Candara"/>
                <a:cs typeface="Candara"/>
              </a:rPr>
              <a:t>As part of your networking efforts, setting up and conducting informational interviews will prove to be one of your most effective tactics during your job search.</a:t>
            </a:r>
            <a:endParaRPr lang="en-US" sz="2800" dirty="0">
              <a:solidFill>
                <a:schemeClr val="accent1">
                  <a:lumMod val="50000"/>
                </a:schemeClr>
              </a:solidFill>
              <a:latin typeface="Candara"/>
              <a:cs typeface="Candara"/>
            </a:endParaRPr>
          </a:p>
          <a:p>
            <a:pPr marL="109728" indent="0">
              <a:buNone/>
            </a:pPr>
            <a:endParaRPr lang="en-US" sz="3200" dirty="0">
              <a:solidFill>
                <a:schemeClr val="accent1">
                  <a:lumMod val="50000"/>
                </a:schemeClr>
              </a:solidFill>
              <a:latin typeface="Candara"/>
              <a:cs typeface="Candara"/>
            </a:endParaRP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17</a:t>
            </a:fld>
            <a:endParaRPr lang="en-US" dirty="0"/>
          </a:p>
        </p:txBody>
      </p:sp>
    </p:spTree>
    <p:extLst>
      <p:ext uri="{BB962C8B-B14F-4D97-AF65-F5344CB8AC3E}">
        <p14:creationId xmlns:p14="http://schemas.microsoft.com/office/powerpoint/2010/main" val="63570216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86416"/>
          </a:xfrm>
        </p:spPr>
        <p:txBody>
          <a:bodyPr>
            <a:normAutofit/>
          </a:bodyPr>
          <a:lstStyle/>
          <a:p>
            <a:pPr algn="ctr"/>
            <a:r>
              <a:rPr lang="en-US" sz="2800" dirty="0" smtClean="0">
                <a:solidFill>
                  <a:schemeClr val="accent1">
                    <a:lumMod val="50000"/>
                  </a:schemeClr>
                </a:solidFill>
                <a:latin typeface="Candara" pitchFamily="34" charset="0"/>
              </a:rPr>
              <a:t/>
            </a:r>
            <a:br>
              <a:rPr lang="en-US" sz="2800" dirty="0" smtClean="0">
                <a:solidFill>
                  <a:schemeClr val="accent1">
                    <a:lumMod val="50000"/>
                  </a:schemeClr>
                </a:solidFill>
                <a:latin typeface="Candara" pitchFamily="34" charset="0"/>
              </a:rPr>
            </a:br>
            <a:r>
              <a:rPr lang="en-US" sz="2800" dirty="0" smtClean="0">
                <a:solidFill>
                  <a:schemeClr val="accent1">
                    <a:lumMod val="50000"/>
                  </a:schemeClr>
                </a:solidFill>
                <a:latin typeface="Candara" pitchFamily="34" charset="0"/>
              </a:rPr>
              <a:t>Set Up </a:t>
            </a:r>
            <a:r>
              <a:rPr lang="en-US" sz="2800" dirty="0">
                <a:solidFill>
                  <a:schemeClr val="accent1">
                    <a:lumMod val="50000"/>
                  </a:schemeClr>
                </a:solidFill>
                <a:latin typeface="Candara" pitchFamily="34" charset="0"/>
              </a:rPr>
              <a:t>I</a:t>
            </a:r>
            <a:r>
              <a:rPr lang="en-US" sz="2800" dirty="0" smtClean="0">
                <a:solidFill>
                  <a:schemeClr val="accent1">
                    <a:lumMod val="50000"/>
                  </a:schemeClr>
                </a:solidFill>
                <a:latin typeface="Candara" pitchFamily="34" charset="0"/>
              </a:rPr>
              <a:t>nformational Interviews</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a:bodyPr>
          <a:lstStyle/>
          <a:p>
            <a:pPr marL="109728" indent="0">
              <a:buNone/>
            </a:pPr>
            <a:r>
              <a:rPr lang="en-US" dirty="0">
                <a:solidFill>
                  <a:schemeClr val="accent1">
                    <a:lumMod val="50000"/>
                  </a:schemeClr>
                </a:solidFill>
                <a:latin typeface="Candara"/>
                <a:cs typeface="Candara"/>
              </a:rPr>
              <a:t>Informational </a:t>
            </a:r>
            <a:r>
              <a:rPr lang="en-US" dirty="0" smtClean="0">
                <a:solidFill>
                  <a:schemeClr val="accent1">
                    <a:lumMod val="50000"/>
                  </a:schemeClr>
                </a:solidFill>
                <a:latin typeface="Candara"/>
                <a:cs typeface="Candara"/>
              </a:rPr>
              <a:t>interviews are </a:t>
            </a:r>
            <a:r>
              <a:rPr lang="en-US" b="1" i="1" dirty="0">
                <a:solidFill>
                  <a:schemeClr val="accent1">
                    <a:lumMod val="50000"/>
                  </a:schemeClr>
                </a:solidFill>
                <a:latin typeface="Candara"/>
                <a:cs typeface="Candara"/>
              </a:rPr>
              <a:t>fact-finding conversations </a:t>
            </a:r>
            <a:r>
              <a:rPr lang="en-US" dirty="0">
                <a:solidFill>
                  <a:schemeClr val="accent1">
                    <a:lumMod val="50000"/>
                  </a:schemeClr>
                </a:solidFill>
                <a:latin typeface="Candara"/>
                <a:cs typeface="Candara"/>
              </a:rPr>
              <a:t>that you set up with people who can help you learn more about a specific job,  profession, company or industry – or with people who, after meeting you, might be inspired to hire you or refer you to someone else who might be able to hire you.</a:t>
            </a:r>
          </a:p>
          <a:p>
            <a:pPr marL="109728" indent="0">
              <a:buNone/>
            </a:pPr>
            <a:endParaRPr lang="en-US" dirty="0">
              <a:solidFill>
                <a:schemeClr val="accent1">
                  <a:lumMod val="50000"/>
                </a:schemeClr>
              </a:solidFill>
              <a:latin typeface="Candara"/>
              <a:cs typeface="Candara"/>
            </a:endParaRPr>
          </a:p>
          <a:p>
            <a:pPr marL="109728" indent="0">
              <a:buNone/>
            </a:pPr>
            <a:r>
              <a:rPr lang="en-US" dirty="0">
                <a:solidFill>
                  <a:schemeClr val="accent1">
                    <a:lumMod val="50000"/>
                  </a:schemeClr>
                </a:solidFill>
                <a:latin typeface="Candara"/>
                <a:cs typeface="Candara"/>
              </a:rPr>
              <a:t>Informational interviews </a:t>
            </a:r>
            <a:r>
              <a:rPr lang="en-US" b="1" i="1" dirty="0">
                <a:solidFill>
                  <a:schemeClr val="accent1">
                    <a:lumMod val="50000"/>
                  </a:schemeClr>
                </a:solidFill>
                <a:latin typeface="Candara"/>
                <a:cs typeface="Candara"/>
              </a:rPr>
              <a:t>create opportunities to talk with people who can help you</a:t>
            </a:r>
            <a:r>
              <a:rPr lang="en-US" dirty="0">
                <a:solidFill>
                  <a:schemeClr val="accent1">
                    <a:lumMod val="50000"/>
                  </a:schemeClr>
                </a:solidFill>
                <a:latin typeface="Candara"/>
                <a:cs typeface="Candara"/>
              </a:rPr>
              <a:t>.</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18</a:t>
            </a:fld>
            <a:endParaRPr lang="en-US" dirty="0"/>
          </a:p>
        </p:txBody>
      </p:sp>
    </p:spTree>
    <p:extLst>
      <p:ext uri="{BB962C8B-B14F-4D97-AF65-F5344CB8AC3E}">
        <p14:creationId xmlns:p14="http://schemas.microsoft.com/office/powerpoint/2010/main" val="48475900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457200"/>
            <a:ext cx="6172200" cy="1295400"/>
          </a:xfrm>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a:bodyPr>
          <a:lstStyle/>
          <a:p>
            <a:pPr marL="109728" indent="0" algn="ctr">
              <a:buNone/>
            </a:pPr>
            <a:r>
              <a:rPr lang="en-US" sz="2600" b="1" dirty="0">
                <a:solidFill>
                  <a:schemeClr val="accent1">
                    <a:lumMod val="50000"/>
                  </a:schemeClr>
                </a:solidFill>
                <a:latin typeface="Candara"/>
                <a:cs typeface="Candara"/>
              </a:rPr>
              <a:t>The 2 objectives of an informational interview are:</a:t>
            </a:r>
            <a:endParaRPr lang="en-US" sz="2600" dirty="0">
              <a:solidFill>
                <a:schemeClr val="accent1">
                  <a:lumMod val="50000"/>
                </a:schemeClr>
              </a:solidFill>
              <a:latin typeface="Candara"/>
              <a:cs typeface="Candara"/>
            </a:endParaRPr>
          </a:p>
          <a:p>
            <a:pPr marL="109728" indent="0">
              <a:buNone/>
            </a:pPr>
            <a:r>
              <a:rPr lang="en-US" sz="2600" b="1" dirty="0" smtClean="0">
                <a:solidFill>
                  <a:schemeClr val="accent1">
                    <a:lumMod val="50000"/>
                  </a:schemeClr>
                </a:solidFill>
                <a:latin typeface="Candara"/>
                <a:cs typeface="Candara"/>
              </a:rPr>
              <a:t>1. </a:t>
            </a:r>
            <a:r>
              <a:rPr lang="en-US" sz="2600" dirty="0" smtClean="0">
                <a:solidFill>
                  <a:schemeClr val="accent1">
                    <a:lumMod val="50000"/>
                  </a:schemeClr>
                </a:solidFill>
                <a:latin typeface="Candara"/>
                <a:cs typeface="Candara"/>
              </a:rPr>
              <a:t>To </a:t>
            </a:r>
            <a:r>
              <a:rPr lang="en-US" sz="2600" dirty="0">
                <a:solidFill>
                  <a:schemeClr val="accent1">
                    <a:lumMod val="50000"/>
                  </a:schemeClr>
                </a:solidFill>
                <a:latin typeface="Candara"/>
                <a:cs typeface="Candara"/>
              </a:rPr>
              <a:t>become better educated about a specific job, or about a company, or about an industry in order to help you make informed decisions about your career</a:t>
            </a:r>
            <a:r>
              <a:rPr lang="en-US" sz="2600" dirty="0" smtClean="0">
                <a:solidFill>
                  <a:schemeClr val="accent1">
                    <a:lumMod val="50000"/>
                  </a:schemeClr>
                </a:solidFill>
                <a:latin typeface="Candara"/>
                <a:cs typeface="Candara"/>
              </a:rPr>
              <a:t>.</a:t>
            </a:r>
          </a:p>
          <a:p>
            <a:pPr marL="624078" indent="-514350">
              <a:buAutoNum type="arabicPeriod"/>
            </a:pPr>
            <a:endParaRPr lang="en-US" sz="2600" dirty="0">
              <a:solidFill>
                <a:schemeClr val="accent1">
                  <a:lumMod val="50000"/>
                </a:schemeClr>
              </a:solidFill>
              <a:latin typeface="Candara"/>
              <a:cs typeface="Candara"/>
            </a:endParaRPr>
          </a:p>
          <a:p>
            <a:pPr marL="109728" indent="0">
              <a:buNone/>
            </a:pPr>
            <a:r>
              <a:rPr lang="en-US" sz="2600" b="1" dirty="0">
                <a:solidFill>
                  <a:schemeClr val="accent1">
                    <a:lumMod val="50000"/>
                  </a:schemeClr>
                </a:solidFill>
                <a:latin typeface="Candara"/>
                <a:cs typeface="Candara"/>
              </a:rPr>
              <a:t>2.</a:t>
            </a:r>
            <a:r>
              <a:rPr lang="en-US" sz="2600" dirty="0">
                <a:solidFill>
                  <a:schemeClr val="accent1">
                    <a:lumMod val="50000"/>
                  </a:schemeClr>
                </a:solidFill>
                <a:latin typeface="Candara"/>
                <a:cs typeface="Candara"/>
              </a:rPr>
              <a:t> To make a good impression on the person with whom you’re conducting the informational interview, in case he or she might want to offer you a job or refer you to other professionals who may be able to offer you work.</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19</a:t>
            </a:fld>
            <a:endParaRPr lang="en-US" dirty="0"/>
          </a:p>
        </p:txBody>
      </p:sp>
    </p:spTree>
    <p:extLst>
      <p:ext uri="{BB962C8B-B14F-4D97-AF65-F5344CB8AC3E}">
        <p14:creationId xmlns:p14="http://schemas.microsoft.com/office/powerpoint/2010/main" val="44635969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234016"/>
          </a:xfrm>
        </p:spPr>
        <p:txBody>
          <a:bodyPr>
            <a:normAutofit/>
          </a:bodyPr>
          <a:lstStyle/>
          <a:p>
            <a:pPr algn="ctr"/>
            <a:r>
              <a:rPr lang="en-US" sz="2800" dirty="0" smtClean="0">
                <a:solidFill>
                  <a:schemeClr val="accent1">
                    <a:lumMod val="50000"/>
                  </a:schemeClr>
                </a:solidFill>
                <a:latin typeface="Candara" pitchFamily="34" charset="0"/>
              </a:rPr>
              <a:t>Introduction</a:t>
            </a:r>
            <a:endParaRPr lang="en-US" sz="28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524001"/>
            <a:ext cx="6172200" cy="6485722"/>
          </a:xfrm>
        </p:spPr>
        <p:txBody>
          <a:bodyPr>
            <a:normAutofit fontScale="77500" lnSpcReduction="20000"/>
          </a:bodyPr>
          <a:lstStyle/>
          <a:p>
            <a:pPr marL="109728" indent="0">
              <a:buNone/>
            </a:pPr>
            <a:r>
              <a:rPr lang="en-US" b="1" dirty="0" smtClean="0">
                <a:solidFill>
                  <a:schemeClr val="accent1">
                    <a:lumMod val="50000"/>
                  </a:schemeClr>
                </a:solidFill>
                <a:latin typeface="Candara"/>
                <a:cs typeface="Candara"/>
              </a:rPr>
              <a:t>During the job search process, there are five critically important steps for any candidate to take in order to build confidence and find a job:</a:t>
            </a:r>
          </a:p>
          <a:p>
            <a:pPr marL="109728" indent="0">
              <a:buNone/>
            </a:pPr>
            <a:endParaRPr lang="en-US"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1: </a:t>
            </a:r>
            <a:r>
              <a:rPr lang="en-US" sz="2400" b="1" dirty="0" smtClean="0">
                <a:solidFill>
                  <a:schemeClr val="accent1">
                    <a:lumMod val="50000"/>
                  </a:schemeClr>
                </a:solidFill>
                <a:latin typeface="Candara"/>
                <a:cs typeface="Candara"/>
              </a:rPr>
              <a:t>Establish your goals</a:t>
            </a:r>
            <a:r>
              <a:rPr lang="en-US" sz="2400" dirty="0" smtClean="0">
                <a:solidFill>
                  <a:schemeClr val="accent1">
                    <a:lumMod val="50000"/>
                  </a:schemeClr>
                </a:solidFill>
                <a:latin typeface="Candara"/>
                <a:cs typeface="Candara"/>
              </a:rPr>
              <a:t> </a:t>
            </a:r>
          </a:p>
          <a:p>
            <a:pPr marL="109728" indent="0">
              <a:buNone/>
            </a:pPr>
            <a:r>
              <a:rPr lang="en-US" sz="2400" dirty="0" smtClean="0">
                <a:solidFill>
                  <a:schemeClr val="accent1">
                    <a:lumMod val="50000"/>
                  </a:schemeClr>
                </a:solidFill>
                <a:latin typeface="Candara"/>
                <a:cs typeface="Candara"/>
              </a:rPr>
              <a:t>             (</a:t>
            </a:r>
            <a:r>
              <a:rPr lang="en-US" sz="2400" dirty="0" err="1" smtClean="0">
                <a:solidFill>
                  <a:schemeClr val="accent1">
                    <a:lumMod val="50000"/>
                  </a:schemeClr>
                </a:solidFill>
                <a:latin typeface="Candara"/>
                <a:cs typeface="Candara"/>
              </a:rPr>
              <a:t>i</a:t>
            </a:r>
            <a:r>
              <a:rPr lang="en-US" sz="2400" dirty="0" smtClean="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Why are you looking for work?</a:t>
            </a:r>
          </a:p>
          <a:p>
            <a:pPr marL="109728" indent="0">
              <a:buNone/>
            </a:pPr>
            <a:r>
              <a:rPr lang="en-US" sz="2400" dirty="0" smtClean="0">
                <a:solidFill>
                  <a:schemeClr val="accent1">
                    <a:lumMod val="50000"/>
                  </a:schemeClr>
                </a:solidFill>
                <a:latin typeface="Candara"/>
                <a:cs typeface="Candara"/>
              </a:rPr>
              <a:t>             (ii) </a:t>
            </a:r>
            <a:r>
              <a:rPr lang="en-US" sz="2400" i="1" dirty="0" smtClean="0">
                <a:solidFill>
                  <a:schemeClr val="accent1">
                    <a:lumMod val="50000"/>
                  </a:schemeClr>
                </a:solidFill>
                <a:latin typeface="Candara"/>
                <a:cs typeface="Candara"/>
              </a:rPr>
              <a:t>What kind of work are you looking for?</a:t>
            </a:r>
          </a:p>
          <a:p>
            <a:pPr marL="109728" indent="0">
              <a:buNone/>
            </a:pPr>
            <a:r>
              <a:rPr lang="en-US" sz="2400" dirty="0" smtClean="0">
                <a:solidFill>
                  <a:schemeClr val="accent1">
                    <a:lumMod val="50000"/>
                  </a:schemeClr>
                </a:solidFill>
                <a:latin typeface="Candara"/>
                <a:cs typeface="Candara"/>
              </a:rPr>
              <a:t>             (iii) </a:t>
            </a:r>
            <a:r>
              <a:rPr lang="en-US" sz="2400" i="1" dirty="0" smtClean="0">
                <a:solidFill>
                  <a:schemeClr val="accent1">
                    <a:lumMod val="50000"/>
                  </a:schemeClr>
                </a:solidFill>
                <a:latin typeface="Candara"/>
                <a:cs typeface="Candara"/>
              </a:rPr>
              <a:t>How much money do you need to earn?</a:t>
            </a:r>
          </a:p>
          <a:p>
            <a:pPr marL="109728" indent="0">
              <a:buNone/>
            </a:pPr>
            <a:endParaRPr lang="en-US" sz="2400" i="1"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2</a:t>
            </a:r>
            <a:r>
              <a:rPr lang="en-US" sz="2400" b="1" dirty="0" smtClean="0">
                <a:solidFill>
                  <a:schemeClr val="accent1">
                    <a:lumMod val="50000"/>
                  </a:schemeClr>
                </a:solidFill>
                <a:latin typeface="Candara"/>
                <a:cs typeface="Candara"/>
              </a:rPr>
              <a:t>: Tell your story </a:t>
            </a:r>
          </a:p>
          <a:p>
            <a:pPr marL="109728" indent="0">
              <a:buNone/>
            </a:pPr>
            <a:r>
              <a:rPr lang="en-US" sz="2400" dirty="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(Develop an elevator pitch)</a:t>
            </a:r>
          </a:p>
          <a:p>
            <a:pPr marL="109728" indent="0">
              <a:buNone/>
            </a:pPr>
            <a:endParaRPr lang="en-US" sz="2400"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3</a:t>
            </a:r>
            <a:r>
              <a:rPr lang="en-US" sz="2400" b="1" dirty="0" smtClean="0">
                <a:solidFill>
                  <a:schemeClr val="accent1">
                    <a:lumMod val="50000"/>
                  </a:schemeClr>
                </a:solidFill>
                <a:latin typeface="Candara"/>
                <a:cs typeface="Candara"/>
              </a:rPr>
              <a:t>: Network</a:t>
            </a:r>
          </a:p>
          <a:p>
            <a:pPr marL="109728" indent="0">
              <a:buNone/>
            </a:pPr>
            <a:r>
              <a:rPr lang="en-US" sz="2400" dirty="0" smtClean="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Make sure family, trusted friends and colleagues 	know your story and your goals</a:t>
            </a:r>
          </a:p>
          <a:p>
            <a:pPr marL="109728" indent="0">
              <a:buNone/>
            </a:pPr>
            <a:endParaRPr lang="en-US" sz="2400" b="1"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4</a:t>
            </a:r>
            <a:r>
              <a:rPr lang="en-US" sz="2400" b="1" dirty="0">
                <a:solidFill>
                  <a:schemeClr val="accent1">
                    <a:lumMod val="50000"/>
                  </a:schemeClr>
                </a:solidFill>
                <a:latin typeface="Candara"/>
                <a:cs typeface="Candara"/>
              </a:rPr>
              <a:t>:</a:t>
            </a:r>
            <a:r>
              <a:rPr lang="en-US" sz="2400" dirty="0" smtClean="0">
                <a:solidFill>
                  <a:schemeClr val="accent1">
                    <a:lumMod val="50000"/>
                  </a:schemeClr>
                </a:solidFill>
                <a:latin typeface="Candara"/>
                <a:cs typeface="Candara"/>
              </a:rPr>
              <a:t> </a:t>
            </a:r>
            <a:r>
              <a:rPr lang="en-US" sz="2400" b="1" dirty="0" smtClean="0">
                <a:solidFill>
                  <a:schemeClr val="accent1">
                    <a:lumMod val="50000"/>
                  </a:schemeClr>
                </a:solidFill>
                <a:latin typeface="Candara"/>
                <a:cs typeface="Candara"/>
              </a:rPr>
              <a:t>Set up informational interviews</a:t>
            </a:r>
          </a:p>
          <a:p>
            <a:pPr marL="109728" indent="0">
              <a:buNone/>
            </a:pPr>
            <a:endParaRPr lang="en-US" sz="2400" b="1"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5</a:t>
            </a:r>
            <a:r>
              <a:rPr lang="en-US" sz="2400" b="1" dirty="0" smtClean="0">
                <a:solidFill>
                  <a:schemeClr val="accent1">
                    <a:lumMod val="50000"/>
                  </a:schemeClr>
                </a:solidFill>
                <a:latin typeface="Candara"/>
                <a:cs typeface="Candara"/>
              </a:rPr>
              <a:t>: Follow the Interview Process</a:t>
            </a:r>
          </a:p>
          <a:p>
            <a:pPr marL="109728" indent="0">
              <a:buNone/>
            </a:pPr>
            <a:r>
              <a:rPr lang="en-US" sz="2400" dirty="0" smtClean="0">
                <a:solidFill>
                  <a:schemeClr val="accent1">
                    <a:lumMod val="50000"/>
                  </a:schemeClr>
                </a:solidFill>
                <a:latin typeface="Candara"/>
                <a:cs typeface="Candara"/>
              </a:rPr>
              <a:t>	    (</a:t>
            </a:r>
            <a:r>
              <a:rPr lang="en-US" sz="2400" dirty="0" err="1" smtClean="0">
                <a:solidFill>
                  <a:schemeClr val="accent1">
                    <a:lumMod val="50000"/>
                  </a:schemeClr>
                </a:solidFill>
                <a:latin typeface="Candara"/>
                <a:cs typeface="Candara"/>
              </a:rPr>
              <a:t>i</a:t>
            </a:r>
            <a:r>
              <a:rPr lang="en-US" sz="2400" dirty="0" smtClean="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Prepare for your interview</a:t>
            </a:r>
          </a:p>
          <a:p>
            <a:pPr marL="109728" indent="0">
              <a:buNone/>
            </a:pPr>
            <a:r>
              <a:rPr lang="en-US" sz="2400" dirty="0" smtClean="0">
                <a:solidFill>
                  <a:schemeClr val="accent1">
                    <a:lumMod val="50000"/>
                  </a:schemeClr>
                </a:solidFill>
                <a:latin typeface="Candara"/>
                <a:cs typeface="Candara"/>
              </a:rPr>
              <a:t>	    (ii) </a:t>
            </a:r>
            <a:r>
              <a:rPr lang="en-US" sz="2400" i="1" dirty="0" smtClean="0">
                <a:solidFill>
                  <a:schemeClr val="accent1">
                    <a:lumMod val="50000"/>
                  </a:schemeClr>
                </a:solidFill>
                <a:latin typeface="Candara"/>
                <a:cs typeface="Candara"/>
              </a:rPr>
              <a:t>Engage during your interview</a:t>
            </a:r>
          </a:p>
          <a:p>
            <a:pPr marL="109728" indent="0">
              <a:buNone/>
            </a:pPr>
            <a:r>
              <a:rPr lang="en-US" sz="2400" dirty="0" smtClean="0">
                <a:solidFill>
                  <a:schemeClr val="accent1">
                    <a:lumMod val="50000"/>
                  </a:schemeClr>
                </a:solidFill>
                <a:latin typeface="Candara"/>
                <a:cs typeface="Candara"/>
              </a:rPr>
              <a:t>	    (iii) </a:t>
            </a:r>
            <a:r>
              <a:rPr lang="en-US" sz="2400" i="1" dirty="0" smtClean="0">
                <a:solidFill>
                  <a:schemeClr val="accent1">
                    <a:lumMod val="50000"/>
                  </a:schemeClr>
                </a:solidFill>
                <a:latin typeface="Candara"/>
                <a:cs typeface="Candara"/>
              </a:rPr>
              <a:t>Follow up after your interview</a:t>
            </a:r>
          </a:p>
        </p:txBody>
      </p:sp>
      <p:sp>
        <p:nvSpPr>
          <p:cNvPr id="16" name="Slide Number Placeholder 15"/>
          <p:cNvSpPr>
            <a:spLocks noGrp="1"/>
          </p:cNvSpPr>
          <p:nvPr>
            <p:ph type="sldNum" sz="quarter" idx="12"/>
          </p:nvPr>
        </p:nvSpPr>
        <p:spPr/>
        <p:txBody>
          <a:bodyPr/>
          <a:lstStyle/>
          <a:p>
            <a:fld id="{EA4CBDFB-8A55-455A-B3E0-6E05DAED4A56}" type="slidenum">
              <a:rPr lang="en-US" smtClean="0"/>
              <a:pPr/>
              <a:t>2</a:t>
            </a:fld>
            <a:endParaRPr lang="en-US" dirty="0"/>
          </a:p>
        </p:txBody>
      </p:sp>
    </p:spTree>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lnSpcReduction="10000"/>
          </a:bodyPr>
          <a:lstStyle/>
          <a:p>
            <a:pPr marL="109728" indent="0">
              <a:buNone/>
            </a:pPr>
            <a:r>
              <a:rPr lang="en-US" sz="2500" b="1" dirty="0">
                <a:solidFill>
                  <a:srgbClr val="165160"/>
                </a:solidFill>
                <a:latin typeface="Candara"/>
                <a:cs typeface="Candara"/>
              </a:rPr>
              <a:t>There are </a:t>
            </a:r>
            <a:r>
              <a:rPr lang="en-US" sz="2500" b="1" dirty="0" smtClean="0">
                <a:solidFill>
                  <a:srgbClr val="165160"/>
                </a:solidFill>
                <a:latin typeface="Candara"/>
                <a:cs typeface="Candara"/>
              </a:rPr>
              <a:t>4 parts involved in setting up and conducting </a:t>
            </a:r>
            <a:r>
              <a:rPr lang="en-US" sz="2500" b="1" dirty="0">
                <a:solidFill>
                  <a:srgbClr val="165160"/>
                </a:solidFill>
                <a:latin typeface="Candara"/>
                <a:cs typeface="Candara"/>
              </a:rPr>
              <a:t>informational </a:t>
            </a:r>
            <a:r>
              <a:rPr lang="en-US" sz="2500" b="1" dirty="0" smtClean="0">
                <a:solidFill>
                  <a:srgbClr val="165160"/>
                </a:solidFill>
                <a:latin typeface="Candara"/>
                <a:cs typeface="Candara"/>
              </a:rPr>
              <a:t>interviews:</a:t>
            </a:r>
          </a:p>
          <a:p>
            <a:pPr marL="109728" indent="0" algn="ctr">
              <a:buNone/>
            </a:pPr>
            <a:endParaRPr lang="en-US" sz="2500" dirty="0">
              <a:solidFill>
                <a:srgbClr val="165160"/>
              </a:solidFill>
              <a:latin typeface="Candara"/>
              <a:cs typeface="Candara"/>
            </a:endParaRPr>
          </a:p>
          <a:p>
            <a:pPr marL="109728" indent="0">
              <a:buNone/>
            </a:pPr>
            <a:r>
              <a:rPr lang="en-US" sz="2500" b="1" u="sng" dirty="0" smtClean="0">
                <a:solidFill>
                  <a:srgbClr val="165160"/>
                </a:solidFill>
                <a:latin typeface="Candara"/>
                <a:cs typeface="Candara"/>
              </a:rPr>
              <a:t>Part 1</a:t>
            </a:r>
            <a:r>
              <a:rPr lang="en-US" sz="2500" b="1" dirty="0" smtClean="0">
                <a:solidFill>
                  <a:srgbClr val="165160"/>
                </a:solidFill>
                <a:latin typeface="Candara"/>
                <a:cs typeface="Candara"/>
              </a:rPr>
              <a:t>.</a:t>
            </a:r>
            <a:r>
              <a:rPr lang="en-US" sz="2500" dirty="0" smtClean="0">
                <a:solidFill>
                  <a:srgbClr val="165160"/>
                </a:solidFill>
                <a:latin typeface="Candara"/>
                <a:cs typeface="Candara"/>
              </a:rPr>
              <a:t> Determine </a:t>
            </a:r>
            <a:r>
              <a:rPr lang="en-US" sz="2500" b="1" i="1" dirty="0">
                <a:solidFill>
                  <a:schemeClr val="accent1">
                    <a:lumMod val="50000"/>
                  </a:schemeClr>
                </a:solidFill>
                <a:latin typeface="Candara"/>
                <a:cs typeface="Candara"/>
              </a:rPr>
              <a:t>why</a:t>
            </a:r>
            <a:r>
              <a:rPr lang="en-US" sz="2500" dirty="0">
                <a:solidFill>
                  <a:srgbClr val="165160"/>
                </a:solidFill>
                <a:latin typeface="Candara"/>
                <a:cs typeface="Candara"/>
              </a:rPr>
              <a:t> you want the </a:t>
            </a:r>
            <a:r>
              <a:rPr lang="en-US" sz="2500" dirty="0" smtClean="0">
                <a:solidFill>
                  <a:srgbClr val="165160"/>
                </a:solidFill>
                <a:latin typeface="Candara"/>
                <a:cs typeface="Candara"/>
              </a:rPr>
              <a:t>   </a:t>
            </a:r>
          </a:p>
          <a:p>
            <a:pPr marL="109728" indent="0">
              <a:buNone/>
            </a:pPr>
            <a:r>
              <a:rPr lang="en-US" sz="2500" dirty="0">
                <a:solidFill>
                  <a:srgbClr val="165160"/>
                </a:solidFill>
                <a:latin typeface="Candara"/>
                <a:cs typeface="Candara"/>
              </a:rPr>
              <a:t> </a:t>
            </a:r>
            <a:r>
              <a:rPr lang="en-US" sz="2500" dirty="0" smtClean="0">
                <a:solidFill>
                  <a:srgbClr val="165160"/>
                </a:solidFill>
                <a:latin typeface="Candara"/>
                <a:cs typeface="Candara"/>
              </a:rPr>
              <a:t>             interview</a:t>
            </a:r>
          </a:p>
          <a:p>
            <a:pPr marL="109728" indent="0">
              <a:buNone/>
            </a:pPr>
            <a:endParaRPr lang="en-US" sz="2500" dirty="0">
              <a:solidFill>
                <a:srgbClr val="165160"/>
              </a:solidFill>
              <a:latin typeface="Candara"/>
              <a:cs typeface="Candara"/>
            </a:endParaRPr>
          </a:p>
          <a:p>
            <a:pPr marL="109728" indent="0">
              <a:buNone/>
            </a:pPr>
            <a:r>
              <a:rPr lang="en-US" sz="2500" b="1" u="sng" dirty="0" smtClean="0">
                <a:solidFill>
                  <a:srgbClr val="165160"/>
                </a:solidFill>
                <a:latin typeface="Candara"/>
                <a:cs typeface="Candara"/>
              </a:rPr>
              <a:t>Part 2</a:t>
            </a:r>
            <a:r>
              <a:rPr lang="en-US" sz="2500" b="1" dirty="0">
                <a:solidFill>
                  <a:srgbClr val="165160"/>
                </a:solidFill>
                <a:latin typeface="Candara"/>
                <a:cs typeface="Candara"/>
              </a:rPr>
              <a:t>.</a:t>
            </a:r>
            <a:r>
              <a:rPr lang="en-US" sz="2500" dirty="0">
                <a:solidFill>
                  <a:srgbClr val="165160"/>
                </a:solidFill>
                <a:latin typeface="Candara"/>
                <a:cs typeface="Candara"/>
              </a:rPr>
              <a:t> Research your </a:t>
            </a:r>
            <a:r>
              <a:rPr lang="en-US" sz="2500" dirty="0" smtClean="0">
                <a:solidFill>
                  <a:srgbClr val="165160"/>
                </a:solidFill>
                <a:latin typeface="Candara"/>
                <a:cs typeface="Candara"/>
              </a:rPr>
              <a:t>target</a:t>
            </a:r>
          </a:p>
          <a:p>
            <a:pPr marL="109728" indent="0">
              <a:buNone/>
            </a:pPr>
            <a:endParaRPr lang="en-US" sz="2500" dirty="0">
              <a:solidFill>
                <a:srgbClr val="165160"/>
              </a:solidFill>
              <a:latin typeface="Candara"/>
              <a:cs typeface="Candara"/>
            </a:endParaRPr>
          </a:p>
          <a:p>
            <a:pPr marL="109728" indent="0">
              <a:buNone/>
            </a:pPr>
            <a:r>
              <a:rPr lang="en-US" sz="2500" b="1" u="sng" dirty="0" smtClean="0">
                <a:solidFill>
                  <a:srgbClr val="165160"/>
                </a:solidFill>
                <a:latin typeface="Candara"/>
                <a:cs typeface="Candara"/>
              </a:rPr>
              <a:t>Part 3</a:t>
            </a:r>
            <a:r>
              <a:rPr lang="en-US" sz="2500" b="1" dirty="0">
                <a:solidFill>
                  <a:srgbClr val="165160"/>
                </a:solidFill>
                <a:latin typeface="Candara"/>
                <a:cs typeface="Candara"/>
              </a:rPr>
              <a:t>.</a:t>
            </a:r>
            <a:r>
              <a:rPr lang="en-US" sz="2500" dirty="0">
                <a:solidFill>
                  <a:srgbClr val="165160"/>
                </a:solidFill>
                <a:latin typeface="Candara"/>
                <a:cs typeface="Candara"/>
              </a:rPr>
              <a:t> Choose a method of initial </a:t>
            </a:r>
            <a:r>
              <a:rPr lang="en-US" sz="2500" dirty="0" smtClean="0">
                <a:solidFill>
                  <a:srgbClr val="165160"/>
                </a:solidFill>
                <a:latin typeface="Candara"/>
                <a:cs typeface="Candara"/>
              </a:rPr>
              <a:t>contact</a:t>
            </a:r>
          </a:p>
          <a:p>
            <a:pPr marL="109728" indent="0">
              <a:buNone/>
            </a:pPr>
            <a:endParaRPr lang="en-US" sz="2500" dirty="0">
              <a:solidFill>
                <a:srgbClr val="165160"/>
              </a:solidFill>
              <a:latin typeface="Candara"/>
              <a:cs typeface="Candara"/>
            </a:endParaRPr>
          </a:p>
          <a:p>
            <a:pPr marL="109728" indent="0">
              <a:buNone/>
            </a:pPr>
            <a:r>
              <a:rPr lang="en-US" sz="2500" b="1" u="sng" dirty="0" smtClean="0">
                <a:solidFill>
                  <a:srgbClr val="165160"/>
                </a:solidFill>
                <a:latin typeface="Candara"/>
                <a:cs typeface="Candara"/>
              </a:rPr>
              <a:t>Part 4</a:t>
            </a:r>
            <a:r>
              <a:rPr lang="en-US" sz="2500" b="1" dirty="0">
                <a:solidFill>
                  <a:srgbClr val="165160"/>
                </a:solidFill>
                <a:latin typeface="Candara"/>
                <a:cs typeface="Candara"/>
              </a:rPr>
              <a:t>.</a:t>
            </a:r>
            <a:r>
              <a:rPr lang="en-US" sz="2500" dirty="0">
                <a:solidFill>
                  <a:srgbClr val="165160"/>
                </a:solidFill>
                <a:latin typeface="Candara"/>
                <a:cs typeface="Candara"/>
              </a:rPr>
              <a:t> </a:t>
            </a:r>
            <a:r>
              <a:rPr lang="en-US" sz="2500" dirty="0" smtClean="0">
                <a:solidFill>
                  <a:srgbClr val="165160"/>
                </a:solidFill>
                <a:latin typeface="Candara"/>
                <a:cs typeface="Candara"/>
              </a:rPr>
              <a:t>Follow the 3 stages of the interview 	  process:</a:t>
            </a:r>
          </a:p>
          <a:p>
            <a:pPr marL="109728" indent="0">
              <a:buNone/>
            </a:pPr>
            <a:r>
              <a:rPr lang="en-US" sz="2200" dirty="0" smtClean="0">
                <a:solidFill>
                  <a:srgbClr val="165160"/>
                </a:solidFill>
                <a:latin typeface="Candara"/>
                <a:cs typeface="Candara"/>
              </a:rPr>
              <a:t>	  (</a:t>
            </a:r>
            <a:r>
              <a:rPr lang="en-US" sz="2200" dirty="0" err="1" smtClean="0">
                <a:solidFill>
                  <a:srgbClr val="165160"/>
                </a:solidFill>
                <a:latin typeface="Candara"/>
                <a:cs typeface="Candara"/>
              </a:rPr>
              <a:t>i</a:t>
            </a:r>
            <a:r>
              <a:rPr lang="en-US" sz="2200" dirty="0" smtClean="0">
                <a:solidFill>
                  <a:srgbClr val="165160"/>
                </a:solidFill>
                <a:latin typeface="Candara"/>
                <a:cs typeface="Candara"/>
              </a:rPr>
              <a:t>) </a:t>
            </a:r>
            <a:r>
              <a:rPr lang="en-US" sz="2200" i="1" dirty="0" smtClean="0">
                <a:solidFill>
                  <a:srgbClr val="165160"/>
                </a:solidFill>
                <a:latin typeface="Candara"/>
                <a:cs typeface="Candara"/>
              </a:rPr>
              <a:t>Prepare for your interview</a:t>
            </a:r>
          </a:p>
          <a:p>
            <a:pPr marL="109728" indent="0">
              <a:buNone/>
            </a:pPr>
            <a:r>
              <a:rPr lang="en-US" sz="2200" dirty="0" smtClean="0">
                <a:solidFill>
                  <a:srgbClr val="165160"/>
                </a:solidFill>
                <a:latin typeface="Candara"/>
                <a:cs typeface="Candara"/>
              </a:rPr>
              <a:t>	  (ii) </a:t>
            </a:r>
            <a:r>
              <a:rPr lang="en-US" sz="2200" i="1" dirty="0" smtClean="0">
                <a:solidFill>
                  <a:srgbClr val="165160"/>
                </a:solidFill>
                <a:latin typeface="Candara"/>
                <a:cs typeface="Candara"/>
              </a:rPr>
              <a:t>Engage during your interview</a:t>
            </a:r>
          </a:p>
          <a:p>
            <a:pPr marL="109728" indent="0">
              <a:buNone/>
            </a:pPr>
            <a:r>
              <a:rPr lang="en-US" sz="2200" dirty="0" smtClean="0">
                <a:solidFill>
                  <a:srgbClr val="165160"/>
                </a:solidFill>
                <a:latin typeface="Candara"/>
                <a:cs typeface="Candara"/>
              </a:rPr>
              <a:t>	  (iii) </a:t>
            </a:r>
            <a:r>
              <a:rPr lang="en-US" sz="2200" i="1" dirty="0" smtClean="0">
                <a:solidFill>
                  <a:srgbClr val="165160"/>
                </a:solidFill>
                <a:latin typeface="Candara"/>
                <a:cs typeface="Candara"/>
              </a:rPr>
              <a:t>Follow up after your interview</a:t>
            </a:r>
          </a:p>
        </p:txBody>
      </p:sp>
      <p:sp>
        <p:nvSpPr>
          <p:cNvPr id="16" name="Slide Number Placeholder 15"/>
          <p:cNvSpPr>
            <a:spLocks noGrp="1"/>
          </p:cNvSpPr>
          <p:nvPr>
            <p:ph type="sldNum" sz="quarter" idx="12"/>
          </p:nvPr>
        </p:nvSpPr>
        <p:spPr/>
        <p:txBody>
          <a:bodyPr/>
          <a:lstStyle/>
          <a:p>
            <a:fld id="{EA4CBDFB-8A55-455A-B3E0-6E05DAED4A56}" type="slidenum">
              <a:rPr lang="en-US" smtClean="0"/>
              <a:pPr/>
              <a:t>20</a:t>
            </a:fld>
            <a:endParaRPr lang="en-US" dirty="0"/>
          </a:p>
        </p:txBody>
      </p:sp>
    </p:spTree>
    <p:extLst>
      <p:ext uri="{BB962C8B-B14F-4D97-AF65-F5344CB8AC3E}">
        <p14:creationId xmlns:p14="http://schemas.microsoft.com/office/powerpoint/2010/main" val="198007300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fontScale="70000" lnSpcReduction="20000"/>
          </a:bodyPr>
          <a:lstStyle/>
          <a:p>
            <a:pPr marL="109728" indent="0" algn="ctr">
              <a:buNone/>
            </a:pPr>
            <a:r>
              <a:rPr lang="en-US" sz="2400" b="1" u="sng" dirty="0" smtClean="0">
                <a:solidFill>
                  <a:srgbClr val="165160"/>
                </a:solidFill>
                <a:latin typeface="Candara"/>
                <a:cs typeface="Candara"/>
              </a:rPr>
              <a:t>Part </a:t>
            </a:r>
            <a:r>
              <a:rPr lang="en-US" sz="2400" b="1" u="sng" dirty="0">
                <a:solidFill>
                  <a:srgbClr val="165160"/>
                </a:solidFill>
                <a:latin typeface="Candara"/>
                <a:cs typeface="Candara"/>
              </a:rPr>
              <a:t>1: Determine </a:t>
            </a:r>
            <a:r>
              <a:rPr lang="en-US" sz="2400" b="1" i="1" u="sng" dirty="0">
                <a:solidFill>
                  <a:srgbClr val="165160"/>
                </a:solidFill>
                <a:latin typeface="Candara"/>
                <a:cs typeface="Candara"/>
              </a:rPr>
              <a:t>why</a:t>
            </a:r>
            <a:r>
              <a:rPr lang="en-US" sz="2400" b="1" u="sng" dirty="0">
                <a:solidFill>
                  <a:srgbClr val="165160"/>
                </a:solidFill>
                <a:latin typeface="Candara"/>
                <a:cs typeface="Candara"/>
              </a:rPr>
              <a:t> you want the interview</a:t>
            </a:r>
            <a:endParaRPr lang="en-US" sz="2400" dirty="0">
              <a:solidFill>
                <a:srgbClr val="165160"/>
              </a:solidFill>
              <a:latin typeface="Candara"/>
              <a:cs typeface="Candara"/>
            </a:endParaRPr>
          </a:p>
          <a:p>
            <a:pPr marL="109728" indent="0">
              <a:buNone/>
            </a:pPr>
            <a:endParaRPr lang="en-US" sz="2400" dirty="0" smtClean="0">
              <a:solidFill>
                <a:srgbClr val="165160"/>
              </a:solidFill>
              <a:latin typeface="Candara"/>
              <a:cs typeface="Candara"/>
            </a:endParaRPr>
          </a:p>
          <a:p>
            <a:pPr marL="109728" indent="0">
              <a:buNone/>
            </a:pPr>
            <a:r>
              <a:rPr lang="en-US" sz="2400" dirty="0" smtClean="0">
                <a:solidFill>
                  <a:srgbClr val="165160"/>
                </a:solidFill>
                <a:latin typeface="Candara"/>
                <a:cs typeface="Candara"/>
              </a:rPr>
              <a:t>Let’s </a:t>
            </a:r>
            <a:r>
              <a:rPr lang="en-US" sz="2400" dirty="0">
                <a:solidFill>
                  <a:srgbClr val="165160"/>
                </a:solidFill>
                <a:latin typeface="Candara"/>
                <a:cs typeface="Candara"/>
              </a:rPr>
              <a:t>suppose </a:t>
            </a:r>
            <a:r>
              <a:rPr lang="en-US" sz="2400" dirty="0" smtClean="0">
                <a:solidFill>
                  <a:srgbClr val="165160"/>
                </a:solidFill>
                <a:latin typeface="Candara"/>
                <a:cs typeface="Candara"/>
              </a:rPr>
              <a:t>you’re an </a:t>
            </a:r>
            <a:r>
              <a:rPr lang="en-US" sz="2400" dirty="0">
                <a:solidFill>
                  <a:srgbClr val="165160"/>
                </a:solidFill>
                <a:latin typeface="Candara"/>
                <a:cs typeface="Candara"/>
              </a:rPr>
              <a:t>Automotive Service Technician student and are about to graduate from an Automotive Technology program. Let’s also suppose you would like to work at a Dealership but you’re not yet sure if this is the right path for you. </a:t>
            </a:r>
            <a:endParaRPr lang="en-US" sz="2400" dirty="0" smtClean="0">
              <a:solidFill>
                <a:srgbClr val="165160"/>
              </a:solidFill>
              <a:latin typeface="Candara"/>
              <a:cs typeface="Candara"/>
            </a:endParaRPr>
          </a:p>
          <a:p>
            <a:pPr marL="109728" indent="0">
              <a:buNone/>
            </a:pPr>
            <a:endParaRPr lang="en-US" sz="2400" dirty="0">
              <a:solidFill>
                <a:srgbClr val="165160"/>
              </a:solidFill>
              <a:latin typeface="Candara"/>
              <a:cs typeface="Candara"/>
            </a:endParaRPr>
          </a:p>
          <a:p>
            <a:pPr marL="109728" indent="0">
              <a:buNone/>
            </a:pPr>
            <a:r>
              <a:rPr lang="en-US" sz="2400" dirty="0" smtClean="0">
                <a:solidFill>
                  <a:srgbClr val="165160"/>
                </a:solidFill>
                <a:latin typeface="Candara"/>
                <a:cs typeface="Candara"/>
              </a:rPr>
              <a:t>You </a:t>
            </a:r>
            <a:r>
              <a:rPr lang="en-US" sz="2400" dirty="0">
                <a:solidFill>
                  <a:srgbClr val="165160"/>
                </a:solidFill>
                <a:latin typeface="Candara"/>
                <a:cs typeface="Candara"/>
              </a:rPr>
              <a:t>have passion for what you do but you’re uncertain how to proceed so it makes perfect sense to </a:t>
            </a:r>
            <a:r>
              <a:rPr lang="en-US" sz="2400" b="1" i="1" dirty="0">
                <a:solidFill>
                  <a:schemeClr val="accent1">
                    <a:lumMod val="50000"/>
                  </a:schemeClr>
                </a:solidFill>
                <a:latin typeface="Candara"/>
                <a:cs typeface="Candara"/>
              </a:rPr>
              <a:t>seek the advice</a:t>
            </a:r>
            <a:r>
              <a:rPr lang="en-US" sz="2400" dirty="0">
                <a:solidFill>
                  <a:srgbClr val="165160"/>
                </a:solidFill>
                <a:latin typeface="Candara"/>
                <a:cs typeface="Candara"/>
              </a:rPr>
              <a:t> of qualified professionals such as Service Managers at Dealerships. </a:t>
            </a:r>
            <a:endParaRPr lang="en-US" sz="2400" dirty="0" smtClean="0">
              <a:solidFill>
                <a:srgbClr val="165160"/>
              </a:solidFill>
              <a:latin typeface="Candara"/>
              <a:cs typeface="Candara"/>
            </a:endParaRPr>
          </a:p>
          <a:p>
            <a:pPr marL="109728" indent="0">
              <a:buNone/>
            </a:pPr>
            <a:endParaRPr lang="en-US" sz="2400" dirty="0">
              <a:solidFill>
                <a:srgbClr val="165160"/>
              </a:solidFill>
              <a:latin typeface="Candara"/>
              <a:cs typeface="Candara"/>
            </a:endParaRPr>
          </a:p>
          <a:p>
            <a:pPr marL="109728" indent="0">
              <a:buNone/>
            </a:pPr>
            <a:r>
              <a:rPr lang="en-US" sz="2400" dirty="0">
                <a:solidFill>
                  <a:srgbClr val="165160"/>
                </a:solidFill>
                <a:latin typeface="Candara"/>
                <a:cs typeface="Candara"/>
              </a:rPr>
              <a:t>By meeting with Service Managers you will have the opportunity to achieve the 2 main objectives of setting up and conducting informational interviews</a:t>
            </a:r>
            <a:r>
              <a:rPr lang="en-US" sz="2400" dirty="0" smtClean="0">
                <a:solidFill>
                  <a:srgbClr val="165160"/>
                </a:solidFill>
                <a:latin typeface="Candara"/>
                <a:cs typeface="Candara"/>
              </a:rPr>
              <a:t>:</a:t>
            </a:r>
          </a:p>
          <a:p>
            <a:pPr marL="109728" indent="0">
              <a:buNone/>
            </a:pPr>
            <a:endParaRPr lang="en-US" sz="2400" dirty="0">
              <a:solidFill>
                <a:srgbClr val="165160"/>
              </a:solidFill>
              <a:latin typeface="Candara"/>
              <a:cs typeface="Candara"/>
            </a:endParaRPr>
          </a:p>
          <a:p>
            <a:pPr marL="109728" indent="0">
              <a:buNone/>
            </a:pPr>
            <a:r>
              <a:rPr lang="en-US" sz="2400" b="1" dirty="0">
                <a:solidFill>
                  <a:srgbClr val="165160"/>
                </a:solidFill>
                <a:latin typeface="Candara"/>
                <a:cs typeface="Candara"/>
              </a:rPr>
              <a:t>#1:</a:t>
            </a:r>
            <a:r>
              <a:rPr lang="en-US" sz="2400" dirty="0">
                <a:solidFill>
                  <a:srgbClr val="165160"/>
                </a:solidFill>
                <a:latin typeface="Candara"/>
                <a:cs typeface="Candara"/>
              </a:rPr>
              <a:t> Learning more about your industry and about the specifics of the job you’ll be doing as a Service Technician</a:t>
            </a:r>
            <a:r>
              <a:rPr lang="en-US" sz="2400" dirty="0" smtClean="0">
                <a:solidFill>
                  <a:srgbClr val="165160"/>
                </a:solidFill>
                <a:latin typeface="Candara"/>
                <a:cs typeface="Candara"/>
              </a:rPr>
              <a:t>.</a:t>
            </a:r>
          </a:p>
          <a:p>
            <a:pPr marL="109728" indent="0">
              <a:buNone/>
            </a:pPr>
            <a:endParaRPr lang="en-US" sz="2400" dirty="0">
              <a:solidFill>
                <a:srgbClr val="165160"/>
              </a:solidFill>
              <a:latin typeface="Candara"/>
              <a:cs typeface="Candara"/>
            </a:endParaRPr>
          </a:p>
          <a:p>
            <a:pPr marL="109728" indent="0">
              <a:buNone/>
            </a:pPr>
            <a:r>
              <a:rPr lang="en-US" sz="2400" b="1" dirty="0">
                <a:solidFill>
                  <a:srgbClr val="165160"/>
                </a:solidFill>
                <a:latin typeface="Candara"/>
                <a:cs typeface="Candara"/>
              </a:rPr>
              <a:t>#2:</a:t>
            </a:r>
            <a:r>
              <a:rPr lang="en-US" sz="2400" dirty="0">
                <a:solidFill>
                  <a:srgbClr val="165160"/>
                </a:solidFill>
                <a:latin typeface="Candara"/>
                <a:cs typeface="Candara"/>
              </a:rPr>
              <a:t> Making a positive impression on the people with whom you meet (in this case, Service Managers) and thus expanding your network in the best of ways</a:t>
            </a:r>
            <a:r>
              <a:rPr lang="en-US" sz="2400" dirty="0" smtClean="0">
                <a:solidFill>
                  <a:srgbClr val="165160"/>
                </a:solidFill>
                <a:latin typeface="Candara"/>
                <a:cs typeface="Candara"/>
              </a:rPr>
              <a:t>.</a:t>
            </a:r>
          </a:p>
          <a:p>
            <a:pPr marL="109728" indent="0">
              <a:buNone/>
            </a:pPr>
            <a:endParaRPr lang="en-US" sz="2400" dirty="0">
              <a:solidFill>
                <a:srgbClr val="165160"/>
              </a:solidFill>
              <a:latin typeface="Candara"/>
              <a:cs typeface="Candara"/>
            </a:endParaRPr>
          </a:p>
          <a:p>
            <a:pPr marL="109728" indent="0">
              <a:buNone/>
            </a:pPr>
            <a:r>
              <a:rPr lang="en-US" sz="2400" dirty="0">
                <a:solidFill>
                  <a:srgbClr val="165160"/>
                </a:solidFill>
                <a:latin typeface="Candara"/>
                <a:cs typeface="Candara"/>
              </a:rPr>
              <a:t>With this solid understanding of </a:t>
            </a:r>
            <a:r>
              <a:rPr lang="en-US" sz="2400" b="1" i="1" dirty="0">
                <a:solidFill>
                  <a:schemeClr val="accent1">
                    <a:lumMod val="50000"/>
                  </a:schemeClr>
                </a:solidFill>
                <a:latin typeface="Candara"/>
                <a:cs typeface="Candara"/>
              </a:rPr>
              <a:t>why</a:t>
            </a:r>
            <a:r>
              <a:rPr lang="en-US" sz="2400" dirty="0">
                <a:solidFill>
                  <a:srgbClr val="165160"/>
                </a:solidFill>
                <a:latin typeface="Candara"/>
                <a:cs typeface="Candara"/>
              </a:rPr>
              <a:t> you want to meet with some Service Managers, you’re now ready for </a:t>
            </a:r>
            <a:r>
              <a:rPr lang="en-US" sz="2400" b="1" dirty="0">
                <a:solidFill>
                  <a:srgbClr val="165160"/>
                </a:solidFill>
                <a:latin typeface="Candara"/>
                <a:cs typeface="Candara"/>
              </a:rPr>
              <a:t>Step 2</a:t>
            </a:r>
            <a:r>
              <a:rPr lang="en-US" sz="2400" dirty="0">
                <a:solidFill>
                  <a:srgbClr val="165160"/>
                </a:solidFill>
                <a:latin typeface="Candara"/>
                <a:cs typeface="Candara"/>
              </a:rPr>
              <a:t> of the informational interview process.</a:t>
            </a:r>
          </a:p>
          <a:p>
            <a:pPr marL="109728" indent="0" algn="ctr">
              <a:buNone/>
            </a:pPr>
            <a:endParaRPr lang="en-US" sz="2500" dirty="0">
              <a:solidFill>
                <a:srgbClr val="165160"/>
              </a:solidFill>
              <a:latin typeface="Candara"/>
              <a:cs typeface="Candara"/>
            </a:endParaRP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21</a:t>
            </a:fld>
            <a:endParaRPr lang="en-US" dirty="0"/>
          </a:p>
        </p:txBody>
      </p:sp>
    </p:spTree>
    <p:extLst>
      <p:ext uri="{BB962C8B-B14F-4D97-AF65-F5344CB8AC3E}">
        <p14:creationId xmlns:p14="http://schemas.microsoft.com/office/powerpoint/2010/main" val="795575871"/>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86416"/>
          </a:xfrm>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0"/>
            <a:ext cx="6172200" cy="6257123"/>
          </a:xfrm>
        </p:spPr>
        <p:txBody>
          <a:bodyPr>
            <a:normAutofit/>
          </a:bodyPr>
          <a:lstStyle/>
          <a:p>
            <a:pPr marL="109728" indent="0" algn="ctr">
              <a:buNone/>
            </a:pPr>
            <a:r>
              <a:rPr lang="en-US" sz="1900" b="1" u="sng" dirty="0" smtClean="0">
                <a:solidFill>
                  <a:srgbClr val="165160"/>
                </a:solidFill>
                <a:latin typeface="Candara"/>
                <a:cs typeface="Candara"/>
              </a:rPr>
              <a:t>Part </a:t>
            </a:r>
            <a:r>
              <a:rPr lang="en-US" sz="1900" b="1" u="sng" dirty="0">
                <a:solidFill>
                  <a:srgbClr val="165160"/>
                </a:solidFill>
                <a:latin typeface="Candara"/>
                <a:cs typeface="Candara"/>
              </a:rPr>
              <a:t>2: Research your </a:t>
            </a:r>
            <a:r>
              <a:rPr lang="en-US" sz="1900" b="1" u="sng" dirty="0" smtClean="0">
                <a:solidFill>
                  <a:srgbClr val="165160"/>
                </a:solidFill>
                <a:latin typeface="Candara"/>
                <a:cs typeface="Candara"/>
              </a:rPr>
              <a:t>target</a:t>
            </a:r>
            <a:endParaRPr lang="en-US" sz="1900" dirty="0" smtClean="0">
              <a:solidFill>
                <a:srgbClr val="165160"/>
              </a:solidFill>
              <a:latin typeface="Candara"/>
              <a:cs typeface="Candara"/>
            </a:endParaRPr>
          </a:p>
          <a:p>
            <a:pPr marL="109728" indent="0">
              <a:buNone/>
            </a:pPr>
            <a:endParaRPr lang="en-US" sz="1900" dirty="0" smtClean="0">
              <a:solidFill>
                <a:srgbClr val="165160"/>
              </a:solidFill>
              <a:latin typeface="Candara"/>
              <a:cs typeface="Candara"/>
            </a:endParaRPr>
          </a:p>
          <a:p>
            <a:pPr marL="109728" indent="0">
              <a:buNone/>
            </a:pPr>
            <a:r>
              <a:rPr lang="en-US" sz="1900" dirty="0" smtClean="0">
                <a:solidFill>
                  <a:srgbClr val="165160"/>
                </a:solidFill>
                <a:latin typeface="Candara"/>
                <a:cs typeface="Candara"/>
              </a:rPr>
              <a:t>Now </a:t>
            </a:r>
            <a:r>
              <a:rPr lang="en-US" sz="1900" dirty="0">
                <a:solidFill>
                  <a:srgbClr val="165160"/>
                </a:solidFill>
                <a:latin typeface="Candara"/>
                <a:cs typeface="Candara"/>
              </a:rPr>
              <a:t>that you know </a:t>
            </a:r>
            <a:r>
              <a:rPr lang="en-US" sz="1900" b="1" i="1" dirty="0">
                <a:solidFill>
                  <a:schemeClr val="accent1">
                    <a:lumMod val="50000"/>
                  </a:schemeClr>
                </a:solidFill>
                <a:latin typeface="Candara"/>
                <a:cs typeface="Candara"/>
              </a:rPr>
              <a:t>why</a:t>
            </a:r>
            <a:r>
              <a:rPr lang="en-US" sz="1900" dirty="0">
                <a:solidFill>
                  <a:srgbClr val="165160"/>
                </a:solidFill>
                <a:latin typeface="Candara"/>
                <a:cs typeface="Candara"/>
              </a:rPr>
              <a:t> you’d like to meet some Service Managers, it’s time to do your research about them. You can pick several Dealerships in your area, find out the name of the Service Manager at each one and then begin finding out as much information as you can about them and about their respective organizations</a:t>
            </a:r>
            <a:r>
              <a:rPr lang="en-US" sz="1900" dirty="0" smtClean="0">
                <a:solidFill>
                  <a:srgbClr val="165160"/>
                </a:solidFill>
                <a:latin typeface="Candara"/>
                <a:cs typeface="Candara"/>
              </a:rPr>
              <a:t>. Some questions to consider might include:</a:t>
            </a:r>
          </a:p>
          <a:p>
            <a:pPr marL="109728" indent="0">
              <a:buNone/>
            </a:pPr>
            <a:endParaRPr lang="en-US" sz="1900" dirty="0">
              <a:solidFill>
                <a:srgbClr val="165160"/>
              </a:solidFill>
              <a:latin typeface="Candara"/>
              <a:cs typeface="Candara"/>
            </a:endParaRPr>
          </a:p>
          <a:p>
            <a:pPr lvl="0">
              <a:buFont typeface="Wingdings" charset="2"/>
              <a:buChar char="§"/>
            </a:pPr>
            <a:r>
              <a:rPr lang="en-US" sz="1900" dirty="0">
                <a:solidFill>
                  <a:srgbClr val="165160"/>
                </a:solidFill>
                <a:latin typeface="Candara"/>
                <a:cs typeface="Candara"/>
              </a:rPr>
              <a:t>Where does the Service Manager work?</a:t>
            </a:r>
          </a:p>
          <a:p>
            <a:pPr lvl="0">
              <a:buFont typeface="Wingdings" charset="2"/>
              <a:buChar char="§"/>
            </a:pPr>
            <a:r>
              <a:rPr lang="en-US" sz="1900" dirty="0">
                <a:solidFill>
                  <a:srgbClr val="165160"/>
                </a:solidFill>
                <a:latin typeface="Candara"/>
                <a:cs typeface="Candara"/>
              </a:rPr>
              <a:t>How long has he worked there?</a:t>
            </a:r>
          </a:p>
          <a:p>
            <a:pPr lvl="0">
              <a:buFont typeface="Wingdings" charset="2"/>
              <a:buChar char="§"/>
            </a:pPr>
            <a:r>
              <a:rPr lang="en-US" sz="1900" dirty="0">
                <a:solidFill>
                  <a:srgbClr val="165160"/>
                </a:solidFill>
                <a:latin typeface="Candara"/>
                <a:cs typeface="Candara"/>
              </a:rPr>
              <a:t>What is his educational and/or work background?</a:t>
            </a:r>
          </a:p>
          <a:p>
            <a:pPr lvl="0">
              <a:buFont typeface="Wingdings" charset="2"/>
              <a:buChar char="§"/>
            </a:pPr>
            <a:r>
              <a:rPr lang="en-US" sz="1900" dirty="0">
                <a:solidFill>
                  <a:srgbClr val="165160"/>
                </a:solidFill>
                <a:latin typeface="Candara"/>
                <a:cs typeface="Candara"/>
              </a:rPr>
              <a:t>How big is the Dealership? (Is it local or national or global?)</a:t>
            </a:r>
          </a:p>
          <a:p>
            <a:pPr lvl="0">
              <a:buFont typeface="Wingdings" charset="2"/>
              <a:buChar char="§"/>
            </a:pPr>
            <a:r>
              <a:rPr lang="en-US" sz="1900" dirty="0">
                <a:solidFill>
                  <a:srgbClr val="165160"/>
                </a:solidFill>
                <a:latin typeface="Candara"/>
                <a:cs typeface="Candara"/>
              </a:rPr>
              <a:t>Is it respected by your instructors?</a:t>
            </a:r>
          </a:p>
          <a:p>
            <a:pPr lvl="0">
              <a:buFont typeface="Wingdings" charset="2"/>
              <a:buChar char="§"/>
            </a:pPr>
            <a:r>
              <a:rPr lang="en-US" sz="1900" dirty="0">
                <a:solidFill>
                  <a:srgbClr val="165160"/>
                </a:solidFill>
                <a:latin typeface="Candara"/>
                <a:cs typeface="Candara"/>
              </a:rPr>
              <a:t>Is it a top-rated Dealership? If so, why?</a:t>
            </a:r>
          </a:p>
          <a:p>
            <a:pPr lvl="0">
              <a:buFont typeface="Wingdings" charset="2"/>
              <a:buChar char="§"/>
            </a:pPr>
            <a:r>
              <a:rPr lang="en-US" sz="1900" dirty="0">
                <a:solidFill>
                  <a:srgbClr val="165160"/>
                </a:solidFill>
                <a:latin typeface="Candara"/>
                <a:cs typeface="Candara"/>
              </a:rPr>
              <a:t>What brand(s) of cars does it sell?</a:t>
            </a:r>
          </a:p>
          <a:p>
            <a:pPr marL="109728" indent="0" algn="ctr">
              <a:buNone/>
            </a:pPr>
            <a:endParaRPr lang="en-US" sz="2500" dirty="0">
              <a:solidFill>
                <a:srgbClr val="165160"/>
              </a:solidFill>
              <a:latin typeface="Candara"/>
              <a:cs typeface="Candara"/>
            </a:endParaRP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22</a:t>
            </a:fld>
            <a:endParaRPr lang="en-US" dirty="0"/>
          </a:p>
        </p:txBody>
      </p:sp>
    </p:spTree>
    <p:extLst>
      <p:ext uri="{BB962C8B-B14F-4D97-AF65-F5344CB8AC3E}">
        <p14:creationId xmlns:p14="http://schemas.microsoft.com/office/powerpoint/2010/main" val="2436653876"/>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86416"/>
          </a:xfrm>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257122"/>
          </a:xfrm>
        </p:spPr>
        <p:txBody>
          <a:bodyPr>
            <a:normAutofit lnSpcReduction="10000"/>
          </a:bodyPr>
          <a:lstStyle/>
          <a:p>
            <a:pPr marL="109728" indent="0" algn="ctr">
              <a:buNone/>
            </a:pPr>
            <a:r>
              <a:rPr lang="en-US" sz="2000" b="1" u="sng" dirty="0" smtClean="0">
                <a:solidFill>
                  <a:srgbClr val="165160"/>
                </a:solidFill>
                <a:latin typeface="Candara"/>
                <a:cs typeface="Candara"/>
              </a:rPr>
              <a:t>Part </a:t>
            </a:r>
            <a:r>
              <a:rPr lang="en-US" sz="2000" b="1" u="sng" dirty="0">
                <a:solidFill>
                  <a:srgbClr val="165160"/>
                </a:solidFill>
                <a:latin typeface="Candara"/>
                <a:cs typeface="Candara"/>
              </a:rPr>
              <a:t>3: Choose a method of initial contact</a:t>
            </a:r>
            <a:endParaRPr lang="en-US" sz="2000" dirty="0">
              <a:solidFill>
                <a:srgbClr val="165160"/>
              </a:solidFill>
              <a:latin typeface="Candara"/>
              <a:cs typeface="Candara"/>
            </a:endParaRPr>
          </a:p>
          <a:p>
            <a:pPr marL="109728" indent="0">
              <a:buNone/>
            </a:pPr>
            <a:endParaRPr lang="en-US" sz="2000" dirty="0">
              <a:solidFill>
                <a:srgbClr val="165160"/>
              </a:solidFill>
              <a:latin typeface="Candara"/>
              <a:cs typeface="Candara"/>
            </a:endParaRPr>
          </a:p>
          <a:p>
            <a:pPr marL="109728" indent="0">
              <a:buNone/>
            </a:pPr>
            <a:r>
              <a:rPr lang="en-US" sz="2000" dirty="0" smtClean="0">
                <a:solidFill>
                  <a:srgbClr val="165160"/>
                </a:solidFill>
                <a:latin typeface="Candara"/>
                <a:cs typeface="Candara"/>
              </a:rPr>
              <a:t>You can try contacting the Service Manager by:</a:t>
            </a:r>
          </a:p>
          <a:p>
            <a:pPr marL="109728" indent="0">
              <a:buNone/>
            </a:pPr>
            <a:endParaRPr lang="en-US" sz="2000" dirty="0" smtClean="0">
              <a:solidFill>
                <a:srgbClr val="165160"/>
              </a:solidFill>
              <a:latin typeface="Candara"/>
              <a:cs typeface="Candara"/>
            </a:endParaRPr>
          </a:p>
          <a:p>
            <a:pPr lvl="0">
              <a:buFont typeface="Wingdings" charset="2"/>
              <a:buChar char="§"/>
            </a:pPr>
            <a:r>
              <a:rPr lang="en-US" sz="2000" dirty="0" smtClean="0">
                <a:solidFill>
                  <a:srgbClr val="165160"/>
                </a:solidFill>
                <a:latin typeface="Candara"/>
                <a:cs typeface="Candara"/>
              </a:rPr>
              <a:t>Asking </a:t>
            </a:r>
            <a:r>
              <a:rPr lang="en-US" sz="2000" dirty="0">
                <a:solidFill>
                  <a:srgbClr val="165160"/>
                </a:solidFill>
                <a:latin typeface="Candara"/>
                <a:cs typeface="Candara"/>
              </a:rPr>
              <a:t>one of your instructors to make the </a:t>
            </a:r>
            <a:r>
              <a:rPr lang="en-US" sz="2000" dirty="0" smtClean="0">
                <a:solidFill>
                  <a:srgbClr val="165160"/>
                </a:solidFill>
                <a:latin typeface="Candara"/>
                <a:cs typeface="Candara"/>
              </a:rPr>
              <a:t>introduction</a:t>
            </a:r>
          </a:p>
          <a:p>
            <a:pPr lvl="0">
              <a:buFont typeface="Wingdings" charset="2"/>
              <a:buChar char="§"/>
            </a:pPr>
            <a:endParaRPr lang="en-US" sz="2000" dirty="0">
              <a:solidFill>
                <a:srgbClr val="165160"/>
              </a:solidFill>
              <a:latin typeface="Candara"/>
              <a:cs typeface="Candara"/>
            </a:endParaRPr>
          </a:p>
          <a:p>
            <a:pPr lvl="0">
              <a:buFont typeface="Wingdings" charset="2"/>
              <a:buChar char="§"/>
            </a:pPr>
            <a:r>
              <a:rPr lang="en-US" sz="2000" dirty="0">
                <a:solidFill>
                  <a:srgbClr val="165160"/>
                </a:solidFill>
                <a:latin typeface="Candara"/>
                <a:cs typeface="Candara"/>
              </a:rPr>
              <a:t>Writing him a letter or an </a:t>
            </a:r>
            <a:r>
              <a:rPr lang="en-US" sz="2000" dirty="0" smtClean="0">
                <a:solidFill>
                  <a:srgbClr val="165160"/>
                </a:solidFill>
                <a:latin typeface="Candara"/>
                <a:cs typeface="Candara"/>
              </a:rPr>
              <a:t>email</a:t>
            </a:r>
          </a:p>
          <a:p>
            <a:pPr lvl="0">
              <a:buFont typeface="Wingdings" charset="2"/>
              <a:buChar char="§"/>
            </a:pPr>
            <a:endParaRPr lang="en-US" sz="2000" dirty="0">
              <a:solidFill>
                <a:srgbClr val="165160"/>
              </a:solidFill>
              <a:latin typeface="Candara"/>
              <a:cs typeface="Candara"/>
            </a:endParaRPr>
          </a:p>
          <a:p>
            <a:pPr lvl="0">
              <a:buFont typeface="Wingdings" charset="2"/>
              <a:buChar char="§"/>
            </a:pPr>
            <a:r>
              <a:rPr lang="en-US" sz="2000" dirty="0">
                <a:solidFill>
                  <a:srgbClr val="165160"/>
                </a:solidFill>
                <a:latin typeface="Candara"/>
                <a:cs typeface="Candara"/>
              </a:rPr>
              <a:t>Calling him on the </a:t>
            </a:r>
            <a:r>
              <a:rPr lang="en-US" sz="2000" dirty="0" smtClean="0">
                <a:solidFill>
                  <a:srgbClr val="165160"/>
                </a:solidFill>
                <a:latin typeface="Candara"/>
                <a:cs typeface="Candara"/>
              </a:rPr>
              <a:t>phone</a:t>
            </a:r>
          </a:p>
          <a:p>
            <a:pPr lvl="0">
              <a:buFont typeface="Wingdings" charset="2"/>
              <a:buChar char="§"/>
            </a:pPr>
            <a:endParaRPr lang="en-US" sz="2000" dirty="0">
              <a:solidFill>
                <a:srgbClr val="165160"/>
              </a:solidFill>
              <a:latin typeface="Candara"/>
              <a:cs typeface="Candara"/>
            </a:endParaRPr>
          </a:p>
          <a:p>
            <a:pPr lvl="0">
              <a:buFont typeface="Wingdings" charset="2"/>
              <a:buChar char="§"/>
            </a:pPr>
            <a:r>
              <a:rPr lang="en-US" sz="2000" dirty="0">
                <a:solidFill>
                  <a:srgbClr val="165160"/>
                </a:solidFill>
                <a:latin typeface="Candara"/>
                <a:cs typeface="Candara"/>
              </a:rPr>
              <a:t>If you’re being introduced through an instructor or mutual acquaintance, ask how you’re supposed to make contact with the Service Manager. Are you supposed to call him or simply show up at the Dealership on a certain day</a:t>
            </a:r>
            <a:r>
              <a:rPr lang="en-US" sz="2000" dirty="0" smtClean="0">
                <a:solidFill>
                  <a:srgbClr val="165160"/>
                </a:solidFill>
                <a:latin typeface="Candara"/>
                <a:cs typeface="Candara"/>
              </a:rPr>
              <a:t>?</a:t>
            </a:r>
          </a:p>
          <a:p>
            <a:pPr marL="109728" lvl="0" indent="0">
              <a:buNone/>
            </a:pPr>
            <a:endParaRPr lang="en-US" sz="2000" dirty="0">
              <a:solidFill>
                <a:srgbClr val="165160"/>
              </a:solidFill>
              <a:latin typeface="Candara"/>
              <a:cs typeface="Candara"/>
            </a:endParaRPr>
          </a:p>
          <a:p>
            <a:pPr>
              <a:buFont typeface="Wingdings" charset="2"/>
              <a:buChar char="§"/>
            </a:pPr>
            <a:r>
              <a:rPr lang="en-US" sz="2000" dirty="0">
                <a:solidFill>
                  <a:srgbClr val="165160"/>
                </a:solidFill>
                <a:latin typeface="Candara"/>
                <a:cs typeface="Candara"/>
              </a:rPr>
              <a:t>Be very clear about what you’re supposed to do and then act accordingly </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23</a:t>
            </a:fld>
            <a:endParaRPr lang="en-US" dirty="0"/>
          </a:p>
        </p:txBody>
      </p:sp>
    </p:spTree>
    <p:extLst>
      <p:ext uri="{BB962C8B-B14F-4D97-AF65-F5344CB8AC3E}">
        <p14:creationId xmlns:p14="http://schemas.microsoft.com/office/powerpoint/2010/main" val="243042318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fontScale="40000" lnSpcReduction="20000"/>
          </a:bodyPr>
          <a:lstStyle/>
          <a:p>
            <a:pPr marL="109728" indent="0" algn="ctr">
              <a:buNone/>
            </a:pPr>
            <a:r>
              <a:rPr lang="en-US" sz="4500" b="1" u="sng" dirty="0" smtClean="0">
                <a:solidFill>
                  <a:srgbClr val="165160"/>
                </a:solidFill>
                <a:latin typeface="Candara"/>
                <a:cs typeface="Candara"/>
              </a:rPr>
              <a:t>Part </a:t>
            </a:r>
            <a:r>
              <a:rPr lang="en-US" sz="4500" b="1" u="sng" dirty="0">
                <a:solidFill>
                  <a:srgbClr val="165160"/>
                </a:solidFill>
                <a:latin typeface="Candara"/>
                <a:cs typeface="Candara"/>
              </a:rPr>
              <a:t>3: Choose a method of initial </a:t>
            </a:r>
            <a:r>
              <a:rPr lang="en-US" sz="4500" b="1" u="sng" dirty="0" smtClean="0">
                <a:solidFill>
                  <a:srgbClr val="165160"/>
                </a:solidFill>
                <a:latin typeface="Candara"/>
                <a:cs typeface="Candara"/>
              </a:rPr>
              <a:t>contact </a:t>
            </a:r>
            <a:r>
              <a:rPr lang="en-US" sz="3500" b="1" u="sng" dirty="0" smtClean="0">
                <a:solidFill>
                  <a:schemeClr val="accent1">
                    <a:lumMod val="50000"/>
                  </a:schemeClr>
                </a:solidFill>
                <a:latin typeface="Candara"/>
                <a:cs typeface="Candara"/>
              </a:rPr>
              <a:t>(continued)</a:t>
            </a:r>
            <a:endParaRPr lang="en-US" sz="3500" dirty="0">
              <a:solidFill>
                <a:schemeClr val="accent1">
                  <a:lumMod val="50000"/>
                </a:schemeClr>
              </a:solidFill>
              <a:latin typeface="Candara"/>
              <a:cs typeface="Candara"/>
            </a:endParaRPr>
          </a:p>
          <a:p>
            <a:pPr marL="109728" indent="0">
              <a:buNone/>
            </a:pPr>
            <a:endParaRPr lang="en-US" sz="3400" dirty="0">
              <a:solidFill>
                <a:srgbClr val="165160"/>
              </a:solidFill>
              <a:latin typeface="Candara"/>
              <a:cs typeface="Candara"/>
            </a:endParaRPr>
          </a:p>
          <a:p>
            <a:pPr marL="109728" indent="0">
              <a:buNone/>
            </a:pPr>
            <a:r>
              <a:rPr lang="en-US" sz="3800" b="1" dirty="0">
                <a:solidFill>
                  <a:srgbClr val="165160"/>
                </a:solidFill>
                <a:latin typeface="Candara"/>
                <a:cs typeface="Candara"/>
              </a:rPr>
              <a:t>If you’re writing the Service Manager a letter or an email, be clear about </a:t>
            </a:r>
            <a:r>
              <a:rPr lang="en-US" sz="3800" b="1" i="1" dirty="0">
                <a:solidFill>
                  <a:srgbClr val="165160"/>
                </a:solidFill>
                <a:latin typeface="Candara"/>
                <a:cs typeface="Candara"/>
              </a:rPr>
              <a:t>why</a:t>
            </a:r>
            <a:r>
              <a:rPr lang="en-US" sz="3800" b="1" dirty="0">
                <a:solidFill>
                  <a:srgbClr val="165160"/>
                </a:solidFill>
                <a:latin typeface="Candara"/>
                <a:cs typeface="Candara"/>
              </a:rPr>
              <a:t> you’re contacting him, along the lines of</a:t>
            </a:r>
            <a:r>
              <a:rPr lang="en-US" sz="3800" b="1" dirty="0" smtClean="0">
                <a:solidFill>
                  <a:srgbClr val="165160"/>
                </a:solidFill>
                <a:latin typeface="Candara"/>
                <a:cs typeface="Candara"/>
              </a:rPr>
              <a:t>:</a:t>
            </a:r>
          </a:p>
          <a:p>
            <a:pPr marL="109728" indent="0">
              <a:buNone/>
            </a:pP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Dear Mr. Cruz,</a:t>
            </a:r>
            <a:endParaRPr lang="en-US" sz="3800" dirty="0">
              <a:solidFill>
                <a:srgbClr val="165160"/>
              </a:solidFill>
              <a:latin typeface="Candara"/>
              <a:cs typeface="Candara"/>
            </a:endParaRPr>
          </a:p>
          <a:p>
            <a:pPr marL="109728" indent="0">
              <a:buNone/>
            </a:pPr>
            <a:endParaRPr lang="en-US" sz="3800" i="1" dirty="0" smtClean="0">
              <a:solidFill>
                <a:srgbClr val="165160"/>
              </a:solidFill>
              <a:latin typeface="Candara"/>
              <a:cs typeface="Candara"/>
            </a:endParaRPr>
          </a:p>
          <a:p>
            <a:pPr marL="109728" indent="0">
              <a:buNone/>
            </a:pPr>
            <a:r>
              <a:rPr lang="en-US" sz="3800" i="1" dirty="0" smtClean="0">
                <a:solidFill>
                  <a:srgbClr val="165160"/>
                </a:solidFill>
                <a:latin typeface="Candara"/>
                <a:cs typeface="Candara"/>
              </a:rPr>
              <a:t>My </a:t>
            </a:r>
            <a:r>
              <a:rPr lang="en-US" sz="3800" i="1" dirty="0">
                <a:solidFill>
                  <a:srgbClr val="165160"/>
                </a:solidFill>
                <a:latin typeface="Candara"/>
                <a:cs typeface="Candara"/>
              </a:rPr>
              <a:t>name is John Smith and I am about to graduate from the Automotive Technology program at XYZ College. I am writing to see if it would be possible to meet with you in person, or talk with you on the phone to seek your advice. </a:t>
            </a:r>
            <a:endParaRPr lang="en-US" sz="3800" i="1" dirty="0" smtClean="0">
              <a:solidFill>
                <a:srgbClr val="165160"/>
              </a:solidFill>
              <a:latin typeface="Candara"/>
              <a:cs typeface="Candara"/>
            </a:endParaRPr>
          </a:p>
          <a:p>
            <a:pPr marL="109728" indent="0">
              <a:buNone/>
            </a:pP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I would like to learn more about what it’s like to work at a Dealership and how someone with my education, background and skill sets could find a full-time position working as a Service Technician</a:t>
            </a:r>
            <a:r>
              <a:rPr lang="en-US" sz="3800" i="1" dirty="0" smtClean="0">
                <a:solidFill>
                  <a:srgbClr val="165160"/>
                </a:solidFill>
                <a:latin typeface="Candara"/>
                <a:cs typeface="Candara"/>
              </a:rPr>
              <a:t>.</a:t>
            </a:r>
          </a:p>
          <a:p>
            <a:pPr marL="109728" indent="0">
              <a:buNone/>
            </a:pP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I will call your office next week to see if it will be possible to set up an appointment to talk with you.  Again, I am seeking your advice, and I promise not to take up too much of your time</a:t>
            </a:r>
            <a:r>
              <a:rPr lang="en-US" sz="3800" i="1" dirty="0" smtClean="0">
                <a:solidFill>
                  <a:srgbClr val="165160"/>
                </a:solidFill>
                <a:latin typeface="Candara"/>
                <a:cs typeface="Candara"/>
              </a:rPr>
              <a:t>.</a:t>
            </a:r>
          </a:p>
          <a:p>
            <a:pPr marL="109728" indent="0">
              <a:buNone/>
            </a:pP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Thank you in advance for your help</a:t>
            </a:r>
            <a:r>
              <a:rPr lang="en-US" sz="3800" i="1" dirty="0" smtClean="0">
                <a:solidFill>
                  <a:srgbClr val="165160"/>
                </a:solidFill>
                <a:latin typeface="Candara"/>
                <a:cs typeface="Candara"/>
              </a:rPr>
              <a:t>.</a:t>
            </a:r>
          </a:p>
          <a:p>
            <a:pPr marL="109728" indent="0">
              <a:buNone/>
            </a:pP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Yours truly,</a:t>
            </a:r>
            <a:endParaRPr lang="en-US" sz="3800" dirty="0">
              <a:solidFill>
                <a:srgbClr val="165160"/>
              </a:solidFill>
              <a:latin typeface="Candara"/>
              <a:cs typeface="Candara"/>
            </a:endParaRPr>
          </a:p>
          <a:p>
            <a:pPr marL="109728" indent="0">
              <a:buNone/>
            </a:pPr>
            <a:endParaRPr lang="en-US" sz="3800" i="1" dirty="0" smtClean="0">
              <a:solidFill>
                <a:srgbClr val="165160"/>
              </a:solidFill>
              <a:latin typeface="Candara"/>
              <a:cs typeface="Candara"/>
            </a:endParaRPr>
          </a:p>
          <a:p>
            <a:pPr marL="109728" indent="0">
              <a:buNone/>
            </a:pPr>
            <a:r>
              <a:rPr lang="en-US" sz="3800" i="1" dirty="0" smtClean="0">
                <a:solidFill>
                  <a:srgbClr val="165160"/>
                </a:solidFill>
                <a:latin typeface="Candara"/>
                <a:cs typeface="Candara"/>
              </a:rPr>
              <a:t>John </a:t>
            </a:r>
            <a:r>
              <a:rPr lang="en-US" sz="3800" i="1" dirty="0">
                <a:solidFill>
                  <a:srgbClr val="165160"/>
                </a:solidFill>
                <a:latin typeface="Candara"/>
                <a:cs typeface="Candara"/>
              </a:rPr>
              <a:t>Smith</a:t>
            </a:r>
            <a:endParaRPr lang="en-US" sz="3800" dirty="0">
              <a:solidFill>
                <a:srgbClr val="165160"/>
              </a:solidFill>
              <a:latin typeface="Candara"/>
              <a:cs typeface="Candara"/>
            </a:endParaRPr>
          </a:p>
          <a:p>
            <a:pPr marL="109728" indent="0">
              <a:buNone/>
            </a:pPr>
            <a:r>
              <a:rPr lang="en-US" sz="3800" i="1" dirty="0">
                <a:solidFill>
                  <a:srgbClr val="165160"/>
                </a:solidFill>
                <a:latin typeface="Candara"/>
                <a:cs typeface="Candara"/>
              </a:rPr>
              <a:t>Cell: (123) 456-7890</a:t>
            </a:r>
            <a:endParaRPr lang="en-US" sz="3800" dirty="0">
              <a:solidFill>
                <a:srgbClr val="165160"/>
              </a:solidFill>
              <a:latin typeface="Candara"/>
              <a:cs typeface="Candara"/>
            </a:endParaRP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24</a:t>
            </a:fld>
            <a:endParaRPr lang="en-US" dirty="0"/>
          </a:p>
        </p:txBody>
      </p:sp>
    </p:spTree>
    <p:extLst>
      <p:ext uri="{BB962C8B-B14F-4D97-AF65-F5344CB8AC3E}">
        <p14:creationId xmlns:p14="http://schemas.microsoft.com/office/powerpoint/2010/main" val="160765045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p:txBody>
          <a:bodyPr>
            <a:normAutofit fontScale="47500" lnSpcReduction="20000"/>
          </a:bodyPr>
          <a:lstStyle/>
          <a:p>
            <a:pPr marL="109728" indent="0" algn="ctr">
              <a:buNone/>
            </a:pPr>
            <a:r>
              <a:rPr lang="en-US" sz="3800" b="1" u="sng" dirty="0" smtClean="0">
                <a:solidFill>
                  <a:srgbClr val="165160"/>
                </a:solidFill>
                <a:latin typeface="Candara"/>
                <a:cs typeface="Candara"/>
              </a:rPr>
              <a:t>Part </a:t>
            </a:r>
            <a:r>
              <a:rPr lang="en-US" sz="3800" b="1" u="sng" dirty="0">
                <a:solidFill>
                  <a:srgbClr val="165160"/>
                </a:solidFill>
                <a:latin typeface="Candara"/>
                <a:cs typeface="Candara"/>
              </a:rPr>
              <a:t>3: Choose a method of initial </a:t>
            </a:r>
            <a:r>
              <a:rPr lang="en-US" sz="3800" b="1" u="sng" dirty="0" smtClean="0">
                <a:solidFill>
                  <a:srgbClr val="165160"/>
                </a:solidFill>
                <a:latin typeface="Candara"/>
                <a:cs typeface="Candara"/>
              </a:rPr>
              <a:t>contact </a:t>
            </a:r>
            <a:r>
              <a:rPr lang="en-US" sz="2900" b="1" u="sng" dirty="0" smtClean="0">
                <a:solidFill>
                  <a:schemeClr val="accent1">
                    <a:lumMod val="50000"/>
                  </a:schemeClr>
                </a:solidFill>
                <a:latin typeface="Candara"/>
                <a:cs typeface="Candara"/>
              </a:rPr>
              <a:t>(continued)</a:t>
            </a:r>
            <a:endParaRPr lang="en-US" sz="2900" dirty="0">
              <a:solidFill>
                <a:schemeClr val="accent1">
                  <a:lumMod val="50000"/>
                </a:schemeClr>
              </a:solidFill>
              <a:latin typeface="Candara"/>
              <a:cs typeface="Candara"/>
            </a:endParaRPr>
          </a:p>
          <a:p>
            <a:pPr marL="109728" indent="0">
              <a:buNone/>
            </a:pPr>
            <a:endParaRPr lang="en-US" sz="3400" dirty="0">
              <a:solidFill>
                <a:srgbClr val="165160"/>
              </a:solidFill>
              <a:latin typeface="Candara"/>
              <a:cs typeface="Candara"/>
            </a:endParaRPr>
          </a:p>
          <a:p>
            <a:pPr marL="109728" indent="0">
              <a:buNone/>
            </a:pPr>
            <a:r>
              <a:rPr lang="en-US" sz="3400" dirty="0">
                <a:solidFill>
                  <a:schemeClr val="accent1">
                    <a:lumMod val="50000"/>
                  </a:schemeClr>
                </a:solidFill>
                <a:latin typeface="Candara"/>
                <a:cs typeface="Candara"/>
              </a:rPr>
              <a:t>After you’ve mailed the letter, wait 3 days and then call him on the phone. You might get lucky and reach him directly, but more realistically you’ll probably have to leave him a voicemail or leave a message with the Dealership </a:t>
            </a:r>
            <a:r>
              <a:rPr lang="en-US" sz="3400" dirty="0" smtClean="0">
                <a:solidFill>
                  <a:schemeClr val="accent1">
                    <a:lumMod val="50000"/>
                  </a:schemeClr>
                </a:solidFill>
                <a:latin typeface="Candara"/>
                <a:cs typeface="Candara"/>
              </a:rPr>
              <a:t>receptionist. If </a:t>
            </a:r>
            <a:r>
              <a:rPr lang="en-US" sz="3400" dirty="0">
                <a:solidFill>
                  <a:schemeClr val="accent1">
                    <a:lumMod val="50000"/>
                  </a:schemeClr>
                </a:solidFill>
                <a:latin typeface="Candara"/>
                <a:cs typeface="Candara"/>
              </a:rPr>
              <a:t>you reach the receptionist, the conversation might go something like this</a:t>
            </a:r>
            <a:r>
              <a:rPr lang="en-US" sz="3400"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Receptionist</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“Good afternoon, ABC Dealership.</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You</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“Hi, may I please speak with Mr. Cruz?</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Receptionist</a:t>
            </a:r>
            <a:r>
              <a:rPr lang="en-US" sz="3400" b="1" dirty="0">
                <a:solidFill>
                  <a:schemeClr val="accent1">
                    <a:lumMod val="50000"/>
                  </a:schemeClr>
                </a:solidFill>
                <a:latin typeface="Candara"/>
                <a:cs typeface="Candara"/>
              </a:rPr>
              <a:t>:</a:t>
            </a:r>
            <a:r>
              <a:rPr lang="en-US" sz="3400" i="1" dirty="0">
                <a:solidFill>
                  <a:schemeClr val="accent1">
                    <a:lumMod val="50000"/>
                  </a:schemeClr>
                </a:solidFill>
                <a:latin typeface="Candara"/>
                <a:cs typeface="Candara"/>
              </a:rPr>
              <a:t> “May I tell him who’s calling?</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You</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“My name is John Smith.</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Receptionist</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“May I tell him what this is regarding?”</a:t>
            </a: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You</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“I am a graduate of the Automotive Technology Program at XYZ College and I’m </a:t>
            </a:r>
            <a:r>
              <a:rPr lang="en-US" sz="3400" i="1" dirty="0" smtClean="0">
                <a:solidFill>
                  <a:schemeClr val="accent1">
                    <a:lumMod val="50000"/>
                  </a:schemeClr>
                </a:solidFill>
                <a:latin typeface="Candara"/>
                <a:cs typeface="Candara"/>
              </a:rPr>
              <a:t>calling, as a follow-up to a letter I sent to Mr. Cruz, to </a:t>
            </a:r>
            <a:r>
              <a:rPr lang="en-US" sz="3400" i="1" dirty="0">
                <a:solidFill>
                  <a:schemeClr val="accent1">
                    <a:lumMod val="50000"/>
                  </a:schemeClr>
                </a:solidFill>
                <a:latin typeface="Candara"/>
                <a:cs typeface="Candara"/>
              </a:rPr>
              <a:t>make an appointment </a:t>
            </a:r>
            <a:r>
              <a:rPr lang="en-US" sz="3400" i="1" dirty="0" smtClean="0">
                <a:solidFill>
                  <a:schemeClr val="accent1">
                    <a:lumMod val="50000"/>
                  </a:schemeClr>
                </a:solidFill>
                <a:latin typeface="Candara"/>
                <a:cs typeface="Candara"/>
              </a:rPr>
              <a:t>to </a:t>
            </a:r>
            <a:r>
              <a:rPr lang="en-US" sz="3400" i="1" dirty="0">
                <a:solidFill>
                  <a:schemeClr val="accent1">
                    <a:lumMod val="50000"/>
                  </a:schemeClr>
                </a:solidFill>
                <a:latin typeface="Candara"/>
                <a:cs typeface="Candara"/>
              </a:rPr>
              <a:t>talk with him in person or on the phone, to seek some career advice.</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b="1" u="sng" dirty="0">
                <a:solidFill>
                  <a:schemeClr val="accent1">
                    <a:lumMod val="50000"/>
                  </a:schemeClr>
                </a:solidFill>
                <a:latin typeface="Candara"/>
                <a:cs typeface="Candara"/>
              </a:rPr>
              <a:t>Receptionist</a:t>
            </a:r>
            <a:r>
              <a:rPr lang="en-US" sz="3400" b="1" dirty="0">
                <a:solidFill>
                  <a:schemeClr val="accent1">
                    <a:lumMod val="50000"/>
                  </a:schemeClr>
                </a:solidFill>
                <a:latin typeface="Candara"/>
                <a:cs typeface="Candara"/>
              </a:rPr>
              <a:t>:</a:t>
            </a:r>
            <a:r>
              <a:rPr lang="en-US" sz="3400" dirty="0">
                <a:solidFill>
                  <a:schemeClr val="accent1">
                    <a:lumMod val="50000"/>
                  </a:schemeClr>
                </a:solidFill>
                <a:latin typeface="Candara"/>
                <a:cs typeface="Candara"/>
              </a:rPr>
              <a:t> </a:t>
            </a:r>
            <a:r>
              <a:rPr lang="en-US" sz="3400" i="1" dirty="0">
                <a:solidFill>
                  <a:schemeClr val="accent1">
                    <a:lumMod val="50000"/>
                  </a:schemeClr>
                </a:solidFill>
                <a:latin typeface="Candara"/>
                <a:cs typeface="Candara"/>
              </a:rPr>
              <a:t>“Mr. Cruz is away from his desk right now, but let me put you through to his voicemail.</a:t>
            </a:r>
            <a:r>
              <a:rPr lang="en-US" sz="3400" i="1" dirty="0" smtClean="0">
                <a:solidFill>
                  <a:schemeClr val="accent1">
                    <a:lumMod val="50000"/>
                  </a:schemeClr>
                </a:solidFill>
                <a:latin typeface="Candara"/>
                <a:cs typeface="Candara"/>
              </a:rPr>
              <a:t>”</a:t>
            </a:r>
          </a:p>
          <a:p>
            <a:pPr marL="109728" indent="0">
              <a:buNone/>
            </a:pPr>
            <a:endParaRPr lang="en-US" sz="3400" i="1" dirty="0">
              <a:solidFill>
                <a:schemeClr val="accent1">
                  <a:lumMod val="50000"/>
                </a:schemeClr>
              </a:solidFill>
              <a:latin typeface="Candara"/>
              <a:cs typeface="Candara"/>
            </a:endParaRPr>
          </a:p>
          <a:p>
            <a:pPr marL="109728" indent="0">
              <a:buNone/>
            </a:pPr>
            <a:r>
              <a:rPr lang="en-US" sz="2900" b="1" i="1" dirty="0" smtClean="0">
                <a:solidFill>
                  <a:schemeClr val="accent1">
                    <a:lumMod val="50000"/>
                  </a:schemeClr>
                </a:solidFill>
                <a:latin typeface="Candara"/>
                <a:cs typeface="Candara"/>
              </a:rPr>
              <a:t>				(continued next page)</a:t>
            </a:r>
            <a:endParaRPr lang="en-US" sz="2900" b="1" dirty="0">
              <a:solidFill>
                <a:schemeClr val="accent1">
                  <a:lumMod val="50000"/>
                </a:schemeClr>
              </a:solidFill>
              <a:latin typeface="Candara"/>
              <a:cs typeface="Candara"/>
            </a:endParaRP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25</a:t>
            </a:fld>
            <a:endParaRPr lang="en-US" dirty="0"/>
          </a:p>
        </p:txBody>
      </p:sp>
    </p:spTree>
    <p:extLst>
      <p:ext uri="{BB962C8B-B14F-4D97-AF65-F5344CB8AC3E}">
        <p14:creationId xmlns:p14="http://schemas.microsoft.com/office/powerpoint/2010/main" val="258343258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a:solidFill>
                  <a:schemeClr val="accent1">
                    <a:lumMod val="50000"/>
                  </a:schemeClr>
                </a:solidFill>
                <a:latin typeface="Candara" pitchFamily="34" charset="0"/>
              </a:rPr>
              <a:t>Set Up Informational Interviews</a:t>
            </a:r>
            <a:br>
              <a:rPr lang="en-US" sz="2800" dirty="0">
                <a:solidFill>
                  <a:schemeClr val="accent1">
                    <a:lumMod val="50000"/>
                  </a:schemeClr>
                </a:solidFill>
                <a:latin typeface="Candara" pitchFamily="34" charset="0"/>
              </a:rPr>
            </a:br>
            <a:r>
              <a:rPr lang="en-US" sz="2000" dirty="0">
                <a:solidFill>
                  <a:schemeClr val="accent1">
                    <a:lumMod val="50000"/>
                  </a:schemeClr>
                </a:solidFill>
                <a:latin typeface="Candara" pitchFamily="34" charset="0"/>
              </a:rPr>
              <a:t>(continued</a:t>
            </a:r>
            <a:r>
              <a:rPr lang="en-US" sz="20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975105"/>
            <a:ext cx="6172200" cy="6330695"/>
          </a:xfrm>
        </p:spPr>
        <p:txBody>
          <a:bodyPr>
            <a:normAutofit lnSpcReduction="10000"/>
          </a:bodyPr>
          <a:lstStyle/>
          <a:p>
            <a:pPr marL="109728" indent="0" algn="ctr">
              <a:buNone/>
            </a:pPr>
            <a:r>
              <a:rPr lang="en-US" sz="1800" b="1" u="sng" dirty="0" smtClean="0">
                <a:solidFill>
                  <a:srgbClr val="165160"/>
                </a:solidFill>
                <a:latin typeface="Candara"/>
                <a:cs typeface="Candara"/>
              </a:rPr>
              <a:t>Part </a:t>
            </a:r>
            <a:r>
              <a:rPr lang="en-US" sz="1800" b="1" u="sng" dirty="0">
                <a:solidFill>
                  <a:srgbClr val="165160"/>
                </a:solidFill>
                <a:latin typeface="Candara"/>
                <a:cs typeface="Candara"/>
              </a:rPr>
              <a:t>3: Choose a method of initial </a:t>
            </a:r>
            <a:r>
              <a:rPr lang="en-US" sz="1800" b="1" u="sng" dirty="0" smtClean="0">
                <a:solidFill>
                  <a:srgbClr val="165160"/>
                </a:solidFill>
                <a:latin typeface="Candara"/>
                <a:cs typeface="Candara"/>
              </a:rPr>
              <a:t>contact </a:t>
            </a:r>
            <a:r>
              <a:rPr lang="en-US" sz="1400" b="1" u="sng" dirty="0" smtClean="0">
                <a:solidFill>
                  <a:schemeClr val="accent1">
                    <a:lumMod val="50000"/>
                  </a:schemeClr>
                </a:solidFill>
                <a:latin typeface="Candara"/>
                <a:cs typeface="Candara"/>
              </a:rPr>
              <a:t>(continued)</a:t>
            </a:r>
            <a:endParaRPr lang="en-US" sz="1400" dirty="0">
              <a:solidFill>
                <a:schemeClr val="accent1">
                  <a:lumMod val="50000"/>
                </a:schemeClr>
              </a:solidFill>
              <a:latin typeface="Candara"/>
              <a:cs typeface="Candara"/>
            </a:endParaRPr>
          </a:p>
          <a:p>
            <a:pPr marL="109728" indent="0">
              <a:buNone/>
            </a:pPr>
            <a:endParaRPr lang="en-US" sz="1600" dirty="0">
              <a:solidFill>
                <a:srgbClr val="165160"/>
              </a:solidFill>
              <a:latin typeface="Candara"/>
              <a:cs typeface="Candara"/>
            </a:endParaRPr>
          </a:p>
          <a:p>
            <a:pPr marL="109728" indent="0">
              <a:buNone/>
            </a:pPr>
            <a:r>
              <a:rPr lang="en-US" sz="1800" b="1" dirty="0">
                <a:solidFill>
                  <a:srgbClr val="165160"/>
                </a:solidFill>
                <a:latin typeface="Candara"/>
                <a:cs typeface="Candara"/>
              </a:rPr>
              <a:t>Once you’re put through to his voicemail, you could leave a message like this</a:t>
            </a:r>
            <a:r>
              <a:rPr lang="en-US" sz="1800" b="1" dirty="0" smtClean="0">
                <a:solidFill>
                  <a:srgbClr val="165160"/>
                </a:solidFill>
                <a:latin typeface="Candara"/>
                <a:cs typeface="Candara"/>
              </a:rPr>
              <a:t>:</a:t>
            </a:r>
          </a:p>
          <a:p>
            <a:pPr marL="109728" indent="0">
              <a:buNone/>
            </a:pPr>
            <a:endParaRPr lang="en-US" sz="1800" dirty="0">
              <a:solidFill>
                <a:srgbClr val="165160"/>
              </a:solidFill>
              <a:latin typeface="Candara"/>
              <a:cs typeface="Candara"/>
            </a:endParaRPr>
          </a:p>
          <a:p>
            <a:pPr marL="109728" indent="0">
              <a:buNone/>
            </a:pPr>
            <a:r>
              <a:rPr lang="en-US" sz="1800" i="1" dirty="0">
                <a:solidFill>
                  <a:srgbClr val="165160"/>
                </a:solidFill>
                <a:latin typeface="Candara"/>
                <a:cs typeface="Candara"/>
              </a:rPr>
              <a:t>“Hello, Mr. Cruz. My name is John Smith and I am about to graduate from the Automotive Technology Program at XYZ College. I am </a:t>
            </a:r>
            <a:r>
              <a:rPr lang="en-US" sz="1800" i="1" dirty="0" smtClean="0">
                <a:solidFill>
                  <a:srgbClr val="165160"/>
                </a:solidFill>
                <a:latin typeface="Candara"/>
                <a:cs typeface="Candara"/>
              </a:rPr>
              <a:t>calling to follow up on a letter/email I sent to you last week, </a:t>
            </a:r>
            <a:r>
              <a:rPr lang="en-US" sz="1800" i="1" dirty="0">
                <a:solidFill>
                  <a:srgbClr val="165160"/>
                </a:solidFill>
                <a:latin typeface="Candara"/>
                <a:cs typeface="Candara"/>
              </a:rPr>
              <a:t>to see if it would be possible to meet with you in person, or to talk with you on the phone to seek your career advice</a:t>
            </a:r>
            <a:r>
              <a:rPr lang="en-US" sz="1800" i="1" dirty="0" smtClean="0">
                <a:solidFill>
                  <a:srgbClr val="165160"/>
                </a:solidFill>
                <a:latin typeface="Candara"/>
                <a:cs typeface="Candara"/>
              </a:rPr>
              <a:t>.</a:t>
            </a:r>
          </a:p>
          <a:p>
            <a:pPr marL="109728" indent="0">
              <a:buNone/>
            </a:pPr>
            <a:endParaRPr lang="en-US" sz="1800" dirty="0">
              <a:solidFill>
                <a:srgbClr val="165160"/>
              </a:solidFill>
              <a:latin typeface="Candara"/>
              <a:cs typeface="Candara"/>
            </a:endParaRPr>
          </a:p>
          <a:p>
            <a:pPr marL="109728" indent="0">
              <a:buNone/>
            </a:pPr>
            <a:r>
              <a:rPr lang="en-US" sz="1800" i="1" dirty="0">
                <a:solidFill>
                  <a:srgbClr val="165160"/>
                </a:solidFill>
                <a:latin typeface="Candara"/>
                <a:cs typeface="Candara"/>
              </a:rPr>
              <a:t>I would like to learn more about what it’s like to work at a Dealership and how someone with my education, background and skill sets could find a full-time position working as a Service Technician. I won’t take up much of your time, and any advice from you would be greatly appreciated</a:t>
            </a:r>
            <a:r>
              <a:rPr lang="en-US" sz="1800" i="1" dirty="0" smtClean="0">
                <a:solidFill>
                  <a:srgbClr val="165160"/>
                </a:solidFill>
                <a:latin typeface="Candara"/>
                <a:cs typeface="Candara"/>
              </a:rPr>
              <a:t>.</a:t>
            </a:r>
          </a:p>
          <a:p>
            <a:pPr marL="109728" indent="0">
              <a:buNone/>
            </a:pPr>
            <a:endParaRPr lang="en-US" sz="1800" dirty="0">
              <a:solidFill>
                <a:srgbClr val="165160"/>
              </a:solidFill>
              <a:latin typeface="Candara"/>
              <a:cs typeface="Candara"/>
            </a:endParaRPr>
          </a:p>
          <a:p>
            <a:pPr marL="109728" indent="0">
              <a:buNone/>
            </a:pPr>
            <a:r>
              <a:rPr lang="en-US" sz="1800" i="1" dirty="0">
                <a:solidFill>
                  <a:srgbClr val="165160"/>
                </a:solidFill>
                <a:latin typeface="Candara"/>
                <a:cs typeface="Candara"/>
              </a:rPr>
              <a:t>My phone number is (213) 456-7890.  Thanks so much for your time.</a:t>
            </a:r>
            <a:r>
              <a:rPr lang="en-US" sz="1800" i="1" dirty="0" smtClean="0">
                <a:solidFill>
                  <a:srgbClr val="165160"/>
                </a:solidFill>
                <a:latin typeface="Candara"/>
                <a:cs typeface="Candara"/>
              </a:rPr>
              <a:t>”</a:t>
            </a:r>
          </a:p>
          <a:p>
            <a:pPr marL="109728" indent="0">
              <a:buNone/>
            </a:pPr>
            <a:endParaRPr lang="en-US" sz="1800" dirty="0">
              <a:solidFill>
                <a:srgbClr val="165160"/>
              </a:solidFill>
              <a:latin typeface="Candara"/>
              <a:cs typeface="Candara"/>
            </a:endParaRPr>
          </a:p>
          <a:p>
            <a:pPr marL="109728" indent="0">
              <a:buNone/>
            </a:pPr>
            <a:r>
              <a:rPr lang="en-US" sz="1400" b="1" i="1" dirty="0" smtClean="0">
                <a:solidFill>
                  <a:srgbClr val="165160"/>
                </a:solidFill>
                <a:latin typeface="Candara"/>
                <a:cs typeface="Candara"/>
              </a:rPr>
              <a:t>				(</a:t>
            </a:r>
            <a:r>
              <a:rPr lang="en-US" sz="1400" b="1" i="1" dirty="0">
                <a:solidFill>
                  <a:srgbClr val="165160"/>
                </a:solidFill>
                <a:latin typeface="Candara"/>
                <a:cs typeface="Candara"/>
              </a:rPr>
              <a:t>continued next page)</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26</a:t>
            </a:fld>
            <a:endParaRPr lang="en-US" dirty="0"/>
          </a:p>
        </p:txBody>
      </p:sp>
    </p:spTree>
    <p:extLst>
      <p:ext uri="{BB962C8B-B14F-4D97-AF65-F5344CB8AC3E}">
        <p14:creationId xmlns:p14="http://schemas.microsoft.com/office/powerpoint/2010/main" val="2123492041"/>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2340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40000" lnSpcReduction="20000"/>
          </a:bodyPr>
          <a:lstStyle/>
          <a:p>
            <a:pPr marL="109728" indent="0" algn="ctr">
              <a:buNone/>
            </a:pPr>
            <a:r>
              <a:rPr lang="en-US" sz="3400" b="1" u="sng" dirty="0" smtClean="0">
                <a:solidFill>
                  <a:schemeClr val="accent1">
                    <a:lumMod val="50000"/>
                  </a:schemeClr>
                </a:solidFill>
                <a:latin typeface="Candara"/>
                <a:cs typeface="Candara"/>
              </a:rPr>
              <a:t>Part </a:t>
            </a:r>
            <a:r>
              <a:rPr lang="en-US" sz="3400" b="1" u="sng" dirty="0">
                <a:solidFill>
                  <a:schemeClr val="accent1">
                    <a:lumMod val="50000"/>
                  </a:schemeClr>
                </a:solidFill>
                <a:latin typeface="Candara"/>
                <a:cs typeface="Candara"/>
              </a:rPr>
              <a:t>3: Choose a method of initial </a:t>
            </a:r>
            <a:r>
              <a:rPr lang="en-US" sz="3400" b="1" u="sng" dirty="0" smtClean="0">
                <a:solidFill>
                  <a:schemeClr val="accent1">
                    <a:lumMod val="50000"/>
                  </a:schemeClr>
                </a:solidFill>
                <a:latin typeface="Candara"/>
                <a:cs typeface="Candara"/>
              </a:rPr>
              <a:t>contact </a:t>
            </a:r>
            <a:r>
              <a:rPr lang="en-US" sz="2900" b="1" u="sng" dirty="0" smtClean="0">
                <a:solidFill>
                  <a:schemeClr val="accent1">
                    <a:lumMod val="50000"/>
                  </a:schemeClr>
                </a:solidFill>
                <a:latin typeface="Candara"/>
                <a:cs typeface="Candara"/>
              </a:rPr>
              <a:t>(continued)</a:t>
            </a:r>
            <a:endParaRPr lang="en-US" sz="2900" dirty="0">
              <a:solidFill>
                <a:schemeClr val="accent1">
                  <a:lumMod val="50000"/>
                </a:schemeClr>
              </a:solidFill>
              <a:latin typeface="Candara"/>
              <a:cs typeface="Candara"/>
            </a:endParaRPr>
          </a:p>
          <a:p>
            <a:pPr marL="109728" indent="0">
              <a:buNone/>
            </a:pPr>
            <a:endParaRPr lang="en-US" sz="1600" dirty="0">
              <a:solidFill>
                <a:schemeClr val="accent1">
                  <a:lumMod val="50000"/>
                </a:schemeClr>
              </a:solidFill>
              <a:latin typeface="Candara"/>
              <a:cs typeface="Candara"/>
            </a:endParaRPr>
          </a:p>
          <a:p>
            <a:pPr marL="109728" indent="0">
              <a:buNone/>
            </a:pPr>
            <a:r>
              <a:rPr lang="en-US" sz="3300" b="1" dirty="0">
                <a:solidFill>
                  <a:schemeClr val="accent1">
                    <a:lumMod val="50000"/>
                  </a:schemeClr>
                </a:solidFill>
                <a:latin typeface="Candara"/>
                <a:cs typeface="Candara"/>
              </a:rPr>
              <a:t>Or, if you’re lucky and Mr. Cruz answers the phone, your conversation might go something like this</a:t>
            </a:r>
            <a:r>
              <a:rPr lang="en-US" sz="3300" b="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Mr. Cruz</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“Good afternoon, this is Robert Cruz.</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You</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“Hello, Mr. Cruz. My name is John Smith </a:t>
            </a:r>
            <a:r>
              <a:rPr lang="en-US" sz="3000" i="1" dirty="0" smtClean="0">
                <a:solidFill>
                  <a:schemeClr val="accent1">
                    <a:lumMod val="50000"/>
                  </a:schemeClr>
                </a:solidFill>
                <a:latin typeface="Candara"/>
                <a:cs typeface="Candara"/>
              </a:rPr>
              <a:t>and I’m following up on a letter I sent to you last week.  </a:t>
            </a:r>
            <a:r>
              <a:rPr lang="en-US" sz="3000" i="1" dirty="0">
                <a:solidFill>
                  <a:schemeClr val="accent1">
                    <a:lumMod val="50000"/>
                  </a:schemeClr>
                </a:solidFill>
                <a:latin typeface="Candara"/>
                <a:cs typeface="Candara"/>
              </a:rPr>
              <a:t>I’m about to graduate from the Automotive Technology program at XYZ College and I’m calling to see if I could make an appointment with you to seek your career advice.</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Mr. Cruz</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“What kind of advice?</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You</a:t>
            </a:r>
            <a:r>
              <a:rPr lang="en-US" sz="3000" b="1"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“Well, I would like to learn more about what it’s like to work at a Dealership and how someone with my education, background and skill sets could find a full-time position working as a Service Technician at a Dealership or maybe at a smaller owner-operated shop. I won’t take much of your time at all, but any advice would be greatly appreciated and incredibly helpful to me in my job search.</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Mr. Cruz</a:t>
            </a:r>
            <a:r>
              <a:rPr lang="en-US" sz="3000" b="1"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“Well, I’m very busy right now, but why don’t you come down to the Dealership next Tuesday at 3pm</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You</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“Next Tuesday at 3? That would be great! I really appreciate it!</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Mr. Cruz</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“What’s your phone number, in case I need to reach you before then?</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You</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“It’s (213) 456-7890.</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Mr. Cruz</a:t>
            </a:r>
            <a:r>
              <a:rPr lang="en-US" sz="3000" b="1"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“Ok, I’ll see you next Tuesday.</a:t>
            </a:r>
            <a:r>
              <a:rPr lang="en-US" sz="3000" i="1" dirty="0" smtClean="0">
                <a:solidFill>
                  <a:schemeClr val="accent1">
                    <a:lumMod val="50000"/>
                  </a:schemeClr>
                </a:solidFill>
                <a:latin typeface="Candara"/>
                <a:cs typeface="Candara"/>
              </a:rPr>
              <a:t>”</a:t>
            </a:r>
          </a:p>
          <a:p>
            <a:pPr marL="109728" indent="0">
              <a:buNone/>
            </a:pPr>
            <a:endParaRPr lang="en-US" sz="3000" dirty="0">
              <a:solidFill>
                <a:schemeClr val="accent1">
                  <a:lumMod val="50000"/>
                </a:schemeClr>
              </a:solidFill>
              <a:latin typeface="Candara"/>
              <a:cs typeface="Candara"/>
            </a:endParaRPr>
          </a:p>
          <a:p>
            <a:pPr marL="109728" indent="0">
              <a:buNone/>
            </a:pPr>
            <a:r>
              <a:rPr lang="en-US" sz="3000" b="1" u="sng" dirty="0">
                <a:solidFill>
                  <a:schemeClr val="accent1">
                    <a:lumMod val="50000"/>
                  </a:schemeClr>
                </a:solidFill>
                <a:latin typeface="Candara"/>
                <a:cs typeface="Candara"/>
              </a:rPr>
              <a:t>You</a:t>
            </a:r>
            <a:r>
              <a:rPr lang="en-US" sz="3000" b="1" dirty="0">
                <a:solidFill>
                  <a:schemeClr val="accent1">
                    <a:lumMod val="50000"/>
                  </a:schemeClr>
                </a:solidFill>
                <a:latin typeface="Candara"/>
                <a:cs typeface="Candara"/>
              </a:rPr>
              <a:t>:</a:t>
            </a:r>
            <a:r>
              <a:rPr lang="en-US" sz="3000" dirty="0">
                <a:solidFill>
                  <a:schemeClr val="accent1">
                    <a:lumMod val="50000"/>
                  </a:schemeClr>
                </a:solidFill>
                <a:latin typeface="Candara"/>
                <a:cs typeface="Candara"/>
              </a:rPr>
              <a:t> </a:t>
            </a:r>
            <a:r>
              <a:rPr lang="en-US" sz="3000" i="1" dirty="0">
                <a:solidFill>
                  <a:schemeClr val="accent1">
                    <a:lumMod val="50000"/>
                  </a:schemeClr>
                </a:solidFill>
                <a:latin typeface="Candara"/>
                <a:cs typeface="Candara"/>
              </a:rPr>
              <a:t>“Thanks again, Mr. Cruz.”</a:t>
            </a:r>
            <a:endParaRPr lang="en-US" sz="3000"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a:p>
            <a:pPr marL="109728" indent="0">
              <a:buNone/>
            </a:pPr>
            <a:r>
              <a:rPr lang="en-US" sz="1400" b="1" i="1" dirty="0" smtClean="0">
                <a:solidFill>
                  <a:schemeClr val="accent1">
                    <a:lumMod val="50000"/>
                  </a:schemeClr>
                </a:solidFill>
                <a:latin typeface="Candara"/>
                <a:cs typeface="Candara"/>
              </a:rPr>
              <a:t>				</a:t>
            </a:r>
            <a:r>
              <a:rPr lang="en-US" sz="2900" b="1" i="1" dirty="0" smtClean="0">
                <a:solidFill>
                  <a:schemeClr val="accent1">
                    <a:lumMod val="50000"/>
                  </a:schemeClr>
                </a:solidFill>
                <a:latin typeface="Candara"/>
                <a:cs typeface="Candara"/>
              </a:rPr>
              <a:t>(</a:t>
            </a:r>
            <a:r>
              <a:rPr lang="en-US" sz="2900" b="1" i="1" dirty="0">
                <a:solidFill>
                  <a:schemeClr val="accent1">
                    <a:lumMod val="50000"/>
                  </a:schemeClr>
                </a:solidFill>
                <a:latin typeface="Candara"/>
                <a:cs typeface="Candara"/>
              </a:rPr>
              <a:t>continued next page)</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27</a:t>
            </a:fld>
            <a:endParaRPr lang="en-US" dirty="0"/>
          </a:p>
        </p:txBody>
      </p:sp>
    </p:spTree>
    <p:extLst>
      <p:ext uri="{BB962C8B-B14F-4D97-AF65-F5344CB8AC3E}">
        <p14:creationId xmlns:p14="http://schemas.microsoft.com/office/powerpoint/2010/main" val="196810246"/>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2340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a:bodyPr>
          <a:lstStyle/>
          <a:p>
            <a:pPr marL="109728" indent="0" algn="ctr">
              <a:buNone/>
            </a:pPr>
            <a:r>
              <a:rPr lang="en-US" sz="1800" b="1" u="sng" dirty="0" smtClean="0">
                <a:solidFill>
                  <a:schemeClr val="accent1">
                    <a:lumMod val="50000"/>
                  </a:schemeClr>
                </a:solidFill>
                <a:latin typeface="Candara"/>
                <a:cs typeface="Candara"/>
              </a:rPr>
              <a:t>Part </a:t>
            </a:r>
            <a:r>
              <a:rPr lang="en-US" sz="1800" b="1" u="sng" dirty="0">
                <a:solidFill>
                  <a:schemeClr val="accent1">
                    <a:lumMod val="50000"/>
                  </a:schemeClr>
                </a:solidFill>
                <a:latin typeface="Candara"/>
                <a:cs typeface="Candara"/>
              </a:rPr>
              <a:t>3: Choose a method of initial </a:t>
            </a:r>
            <a:r>
              <a:rPr lang="en-US" sz="1800" b="1" u="sng" dirty="0" smtClean="0">
                <a:solidFill>
                  <a:schemeClr val="accent1">
                    <a:lumMod val="50000"/>
                  </a:schemeClr>
                </a:solidFill>
                <a:latin typeface="Candara"/>
                <a:cs typeface="Candara"/>
              </a:rPr>
              <a:t>contact</a:t>
            </a:r>
            <a:r>
              <a:rPr lang="en-US" sz="2100" b="1" u="sng" dirty="0" smtClean="0">
                <a:solidFill>
                  <a:schemeClr val="accent1">
                    <a:lumMod val="50000"/>
                  </a:schemeClr>
                </a:solidFill>
                <a:latin typeface="Candara"/>
                <a:cs typeface="Candara"/>
              </a:rPr>
              <a:t> </a:t>
            </a:r>
            <a:r>
              <a:rPr lang="en-US" sz="1400" b="1" u="sng" dirty="0" smtClean="0">
                <a:solidFill>
                  <a:schemeClr val="accent1">
                    <a:lumMod val="50000"/>
                  </a:schemeClr>
                </a:solidFill>
                <a:latin typeface="Candara"/>
                <a:cs typeface="Candara"/>
              </a:rPr>
              <a:t>(continued)</a:t>
            </a:r>
            <a:endParaRPr lang="en-US" sz="1400" dirty="0">
              <a:solidFill>
                <a:schemeClr val="accent1">
                  <a:lumMod val="50000"/>
                </a:schemeClr>
              </a:solidFill>
              <a:latin typeface="Candara"/>
              <a:cs typeface="Candara"/>
            </a:endParaRPr>
          </a:p>
          <a:p>
            <a:pPr marL="109728" indent="0" algn="ctr">
              <a:buNone/>
            </a:pPr>
            <a:endParaRPr lang="en-US" sz="2100" dirty="0">
              <a:solidFill>
                <a:schemeClr val="accent1">
                  <a:lumMod val="50000"/>
                </a:schemeClr>
              </a:solidFill>
              <a:latin typeface="Candara"/>
              <a:cs typeface="Candara"/>
            </a:endParaRPr>
          </a:p>
          <a:p>
            <a:pPr marL="109728" indent="0">
              <a:buNone/>
            </a:pPr>
            <a:r>
              <a:rPr lang="en-US" sz="1500" b="1" dirty="0" smtClean="0">
                <a:solidFill>
                  <a:schemeClr val="accent1">
                    <a:lumMod val="50000"/>
                  </a:schemeClr>
                </a:solidFill>
              </a:rPr>
              <a:t>Or</a:t>
            </a:r>
            <a:r>
              <a:rPr lang="en-US" sz="1500" b="1" dirty="0">
                <a:solidFill>
                  <a:schemeClr val="accent1">
                    <a:lumMod val="50000"/>
                  </a:schemeClr>
                </a:solidFill>
              </a:rPr>
              <a:t>, if Mr. Cruz doesn’t invite you for an in-person conversation but agrees to talk with you on the phone next Tuesday at 3pm, here’s how the conversation should go:</a:t>
            </a:r>
            <a:endParaRPr lang="en-US" sz="1500" dirty="0">
              <a:solidFill>
                <a:schemeClr val="accent1">
                  <a:lumMod val="50000"/>
                </a:schemeClr>
              </a:solidFill>
            </a:endParaRPr>
          </a:p>
          <a:p>
            <a:pPr marL="109728" indent="0">
              <a:buNone/>
            </a:pPr>
            <a:endParaRPr lang="en-US" sz="1500" b="1" u="sng" dirty="0" smtClean="0">
              <a:solidFill>
                <a:schemeClr val="accent1">
                  <a:lumMod val="50000"/>
                </a:schemeClr>
              </a:solidFill>
            </a:endParaRPr>
          </a:p>
          <a:p>
            <a:pPr marL="109728" indent="0">
              <a:buNone/>
            </a:pPr>
            <a:r>
              <a:rPr lang="en-US" sz="1500" b="1" u="sng" dirty="0" smtClean="0">
                <a:solidFill>
                  <a:schemeClr val="accent1">
                    <a:lumMod val="50000"/>
                  </a:schemeClr>
                </a:solidFill>
              </a:rPr>
              <a:t>Mr</a:t>
            </a:r>
            <a:r>
              <a:rPr lang="en-US" sz="1500" b="1" u="sng" dirty="0">
                <a:solidFill>
                  <a:schemeClr val="accent1">
                    <a:lumMod val="50000"/>
                  </a:schemeClr>
                </a:solidFill>
              </a:rPr>
              <a:t>. Cruz</a:t>
            </a:r>
            <a:r>
              <a:rPr lang="en-US" sz="1500" b="1" dirty="0">
                <a:solidFill>
                  <a:schemeClr val="accent1">
                    <a:lumMod val="50000"/>
                  </a:schemeClr>
                </a:solidFill>
              </a:rPr>
              <a:t>:</a:t>
            </a:r>
            <a:r>
              <a:rPr lang="en-US" sz="1500" dirty="0">
                <a:solidFill>
                  <a:schemeClr val="accent1">
                    <a:lumMod val="50000"/>
                  </a:schemeClr>
                </a:solidFill>
              </a:rPr>
              <a:t> </a:t>
            </a:r>
            <a:r>
              <a:rPr lang="en-US" sz="1500" i="1" dirty="0">
                <a:solidFill>
                  <a:schemeClr val="accent1">
                    <a:lumMod val="50000"/>
                  </a:schemeClr>
                </a:solidFill>
              </a:rPr>
              <a:t>“Well, I’m very busy right now but why don’t we talk on the phone next Tuesday at 3pm?</a:t>
            </a:r>
            <a:r>
              <a:rPr lang="en-US" sz="1500" i="1" dirty="0" smtClean="0">
                <a:solidFill>
                  <a:schemeClr val="accent1">
                    <a:lumMod val="50000"/>
                  </a:schemeClr>
                </a:solidFill>
              </a:rPr>
              <a:t>”</a:t>
            </a:r>
          </a:p>
          <a:p>
            <a:pPr marL="109728" indent="0">
              <a:buNone/>
            </a:pPr>
            <a:endParaRPr lang="en-US" sz="1500" dirty="0">
              <a:solidFill>
                <a:schemeClr val="accent1">
                  <a:lumMod val="50000"/>
                </a:schemeClr>
              </a:solidFill>
            </a:endParaRPr>
          </a:p>
          <a:p>
            <a:pPr marL="109728" indent="0">
              <a:buNone/>
            </a:pPr>
            <a:r>
              <a:rPr lang="en-US" sz="1500" b="1" u="sng" dirty="0">
                <a:solidFill>
                  <a:schemeClr val="accent1">
                    <a:lumMod val="50000"/>
                  </a:schemeClr>
                </a:solidFill>
              </a:rPr>
              <a:t>You</a:t>
            </a:r>
            <a:r>
              <a:rPr lang="en-US" sz="1500" b="1" dirty="0">
                <a:solidFill>
                  <a:schemeClr val="accent1">
                    <a:lumMod val="50000"/>
                  </a:schemeClr>
                </a:solidFill>
              </a:rPr>
              <a:t>: </a:t>
            </a:r>
            <a:r>
              <a:rPr lang="en-US" sz="1500" i="1" dirty="0">
                <a:solidFill>
                  <a:schemeClr val="accent1">
                    <a:lumMod val="50000"/>
                  </a:schemeClr>
                </a:solidFill>
              </a:rPr>
              <a:t>“Next Tuesday at 3? That would be great! I’ll be sure to call you at that time. And even though I know this won’t be an actual job interview, could I email you my resume so you can have an idea of my background before we talk on the phone?</a:t>
            </a:r>
            <a:r>
              <a:rPr lang="en-US" sz="1500" i="1" dirty="0" smtClean="0">
                <a:solidFill>
                  <a:schemeClr val="accent1">
                    <a:lumMod val="50000"/>
                  </a:schemeClr>
                </a:solidFill>
              </a:rPr>
              <a:t>”</a:t>
            </a:r>
          </a:p>
          <a:p>
            <a:pPr marL="109728" indent="0">
              <a:buNone/>
            </a:pPr>
            <a:endParaRPr lang="en-US" sz="1500" dirty="0">
              <a:solidFill>
                <a:schemeClr val="accent1">
                  <a:lumMod val="50000"/>
                </a:schemeClr>
              </a:solidFill>
            </a:endParaRPr>
          </a:p>
          <a:p>
            <a:pPr marL="109728" indent="0">
              <a:buNone/>
            </a:pPr>
            <a:r>
              <a:rPr lang="en-US" sz="1500" b="1" u="sng" dirty="0">
                <a:solidFill>
                  <a:schemeClr val="accent1">
                    <a:lumMod val="50000"/>
                  </a:schemeClr>
                </a:solidFill>
              </a:rPr>
              <a:t>Mr. Cruz</a:t>
            </a:r>
            <a:r>
              <a:rPr lang="en-US" sz="1500" b="1" dirty="0">
                <a:solidFill>
                  <a:schemeClr val="accent1">
                    <a:lumMod val="50000"/>
                  </a:schemeClr>
                </a:solidFill>
              </a:rPr>
              <a:t>: </a:t>
            </a:r>
            <a:r>
              <a:rPr lang="en-US" sz="1500" i="1" dirty="0">
                <a:solidFill>
                  <a:schemeClr val="accent1">
                    <a:lumMod val="50000"/>
                  </a:schemeClr>
                </a:solidFill>
              </a:rPr>
              <a:t>“Sure. That’s a good idea. My email address </a:t>
            </a:r>
            <a:r>
              <a:rPr lang="en-US" sz="1500" i="1" dirty="0" smtClean="0">
                <a:solidFill>
                  <a:schemeClr val="accent1">
                    <a:lumMod val="50000"/>
                  </a:schemeClr>
                </a:solidFill>
              </a:rPr>
              <a:t>is…”</a:t>
            </a:r>
          </a:p>
          <a:p>
            <a:pPr marL="109728" indent="0">
              <a:buNone/>
            </a:pPr>
            <a:endParaRPr lang="en-US" sz="1500" dirty="0">
              <a:solidFill>
                <a:schemeClr val="accent1">
                  <a:lumMod val="50000"/>
                </a:schemeClr>
              </a:solidFill>
            </a:endParaRPr>
          </a:p>
          <a:p>
            <a:pPr marL="109728" indent="0">
              <a:buNone/>
            </a:pPr>
            <a:r>
              <a:rPr lang="en-US" sz="1500" b="1" u="sng" dirty="0">
                <a:solidFill>
                  <a:schemeClr val="accent1">
                    <a:lumMod val="50000"/>
                  </a:schemeClr>
                </a:solidFill>
              </a:rPr>
              <a:t>You</a:t>
            </a:r>
            <a:r>
              <a:rPr lang="en-US" sz="1500" b="1" dirty="0">
                <a:solidFill>
                  <a:schemeClr val="accent1">
                    <a:lumMod val="50000"/>
                  </a:schemeClr>
                </a:solidFill>
              </a:rPr>
              <a:t>: </a:t>
            </a:r>
            <a:r>
              <a:rPr lang="en-US" sz="1500" i="1" dirty="0">
                <a:solidFill>
                  <a:schemeClr val="accent1">
                    <a:lumMod val="50000"/>
                  </a:schemeClr>
                </a:solidFill>
              </a:rPr>
              <a:t>“Thanks, Mr. Cruz. I really appreciate it. If you need to reach me before then, my cell # is (213) 456-7890. I look forward to talking with you.”</a:t>
            </a:r>
            <a:endParaRPr lang="en-US" sz="1500" dirty="0">
              <a:solidFill>
                <a:schemeClr val="accent1">
                  <a:lumMod val="50000"/>
                </a:schemeClr>
              </a:solidFill>
            </a:endParaRPr>
          </a:p>
          <a:p>
            <a:pPr marL="109728" indent="0">
              <a:buNone/>
            </a:pPr>
            <a:endParaRPr lang="en-US" dirty="0">
              <a:solidFill>
                <a:schemeClr val="accent1">
                  <a:lumMod val="50000"/>
                </a:schemeClr>
              </a:solidFill>
              <a:latin typeface="Candara"/>
              <a:cs typeface="Candara"/>
            </a:endParaRPr>
          </a:p>
          <a:p>
            <a:pPr marL="109728" indent="0">
              <a:buNone/>
            </a:pPr>
            <a:r>
              <a:rPr lang="en-US" sz="1400" b="1" i="1" dirty="0" smtClean="0">
                <a:solidFill>
                  <a:schemeClr val="accent1">
                    <a:lumMod val="50000"/>
                  </a:schemeClr>
                </a:solidFill>
                <a:latin typeface="Candara"/>
                <a:cs typeface="Candara"/>
              </a:rPr>
              <a:t>				(</a:t>
            </a:r>
            <a:r>
              <a:rPr lang="en-US" sz="1400" b="1" i="1" dirty="0">
                <a:solidFill>
                  <a:schemeClr val="accent1">
                    <a:lumMod val="50000"/>
                  </a:schemeClr>
                </a:solidFill>
                <a:latin typeface="Candara"/>
                <a:cs typeface="Candara"/>
              </a:rPr>
              <a:t>continued next page)</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28</a:t>
            </a:fld>
            <a:endParaRPr lang="en-US" dirty="0"/>
          </a:p>
        </p:txBody>
      </p:sp>
    </p:spTree>
    <p:extLst>
      <p:ext uri="{BB962C8B-B14F-4D97-AF65-F5344CB8AC3E}">
        <p14:creationId xmlns:p14="http://schemas.microsoft.com/office/powerpoint/2010/main" val="969964790"/>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2340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92500" lnSpcReduction="10000"/>
          </a:bodyPr>
          <a:lstStyle/>
          <a:p>
            <a:pPr marL="109728" indent="0" algn="ctr">
              <a:buNone/>
            </a:pPr>
            <a:r>
              <a:rPr lang="en-US" sz="1900" b="1" u="sng" dirty="0" smtClean="0">
                <a:solidFill>
                  <a:srgbClr val="165160"/>
                </a:solidFill>
                <a:latin typeface="Candara"/>
                <a:cs typeface="Candara"/>
              </a:rPr>
              <a:t>Part 4: Follow the 3 stages of the interview process</a:t>
            </a:r>
          </a:p>
          <a:p>
            <a:pPr marL="109728" indent="0" algn="ctr">
              <a:buNone/>
            </a:pPr>
            <a:endParaRPr lang="en-US" sz="1800" b="1" u="sng" dirty="0" smtClean="0">
              <a:solidFill>
                <a:srgbClr val="165160"/>
              </a:solidFill>
              <a:latin typeface="Candara"/>
              <a:cs typeface="Candara"/>
            </a:endParaRPr>
          </a:p>
          <a:p>
            <a:pPr marL="109728" indent="0" algn="ctr">
              <a:buNone/>
            </a:pPr>
            <a:r>
              <a:rPr lang="en-US" sz="1800" b="1" u="sng" dirty="0" smtClean="0">
                <a:solidFill>
                  <a:srgbClr val="165160"/>
                </a:solidFill>
                <a:latin typeface="Candara"/>
                <a:cs typeface="Candara"/>
              </a:rPr>
              <a:t>Stage 1: Prepare for your interview </a:t>
            </a:r>
            <a:endParaRPr lang="en-US" sz="1500" dirty="0">
              <a:solidFill>
                <a:srgbClr val="165160"/>
              </a:solidFill>
              <a:latin typeface="Candara"/>
              <a:cs typeface="Candara"/>
            </a:endParaRPr>
          </a:p>
          <a:p>
            <a:pPr marL="109728" indent="0">
              <a:buNone/>
            </a:pPr>
            <a:r>
              <a:rPr lang="en-US" sz="1700" dirty="0" smtClean="0">
                <a:solidFill>
                  <a:srgbClr val="165160"/>
                </a:solidFill>
              </a:rPr>
              <a:t>Preparation </a:t>
            </a:r>
            <a:r>
              <a:rPr lang="en-US" sz="1700" dirty="0">
                <a:solidFill>
                  <a:srgbClr val="165160"/>
                </a:solidFill>
              </a:rPr>
              <a:t>for your interview consists of doing </a:t>
            </a:r>
            <a:r>
              <a:rPr lang="en-US" sz="1700" b="1" i="1" dirty="0">
                <a:solidFill>
                  <a:schemeClr val="accent1">
                    <a:lumMod val="50000"/>
                  </a:schemeClr>
                </a:solidFill>
              </a:rPr>
              <a:t>research</a:t>
            </a:r>
            <a:r>
              <a:rPr lang="en-US" sz="1700" dirty="0">
                <a:solidFill>
                  <a:schemeClr val="accent1">
                    <a:lumMod val="50000"/>
                  </a:schemeClr>
                </a:solidFill>
              </a:rPr>
              <a:t> and </a:t>
            </a:r>
            <a:r>
              <a:rPr lang="en-US" sz="1700" b="1" i="1" dirty="0" smtClean="0">
                <a:solidFill>
                  <a:schemeClr val="accent1">
                    <a:lumMod val="50000"/>
                  </a:schemeClr>
                </a:solidFill>
              </a:rPr>
              <a:t>practice</a:t>
            </a:r>
            <a:r>
              <a:rPr lang="en-US" sz="1700" dirty="0" smtClean="0">
                <a:solidFill>
                  <a:schemeClr val="accent1">
                    <a:lumMod val="50000"/>
                  </a:schemeClr>
                </a:solidFill>
              </a:rPr>
              <a:t>. </a:t>
            </a:r>
            <a:endParaRPr lang="en-US" sz="1700" b="1" dirty="0" smtClean="0">
              <a:solidFill>
                <a:schemeClr val="accent1">
                  <a:lumMod val="50000"/>
                </a:schemeClr>
              </a:solidFill>
            </a:endParaRPr>
          </a:p>
          <a:p>
            <a:pPr marL="109728" indent="0" algn="ctr">
              <a:buNone/>
            </a:pPr>
            <a:r>
              <a:rPr lang="en-US" sz="1700" b="1" dirty="0" smtClean="0">
                <a:solidFill>
                  <a:srgbClr val="165160"/>
                </a:solidFill>
                <a:latin typeface="Candara"/>
                <a:cs typeface="Candara"/>
              </a:rPr>
              <a:t>Research </a:t>
            </a:r>
            <a:r>
              <a:rPr lang="en-US" sz="1700" b="1" dirty="0">
                <a:solidFill>
                  <a:srgbClr val="165160"/>
                </a:solidFill>
                <a:latin typeface="Candara"/>
                <a:cs typeface="Candara"/>
              </a:rPr>
              <a:t>includes</a:t>
            </a:r>
            <a:r>
              <a:rPr lang="en-US" sz="1700" dirty="0" smtClean="0">
                <a:solidFill>
                  <a:srgbClr val="165160"/>
                </a:solidFill>
                <a:latin typeface="Candara"/>
                <a:cs typeface="Candara"/>
              </a:rPr>
              <a:t>:</a:t>
            </a:r>
          </a:p>
          <a:p>
            <a:pPr marL="109728" indent="0">
              <a:buNone/>
            </a:pPr>
            <a:endParaRPr lang="en-US" sz="1700" dirty="0">
              <a:solidFill>
                <a:srgbClr val="165160"/>
              </a:solidFill>
              <a:latin typeface="Candara"/>
              <a:cs typeface="Candara"/>
            </a:endParaRPr>
          </a:p>
          <a:p>
            <a:pPr marL="109728" indent="0">
              <a:buNone/>
            </a:pPr>
            <a:r>
              <a:rPr lang="en-US" sz="1700" b="1" dirty="0">
                <a:solidFill>
                  <a:srgbClr val="165160"/>
                </a:solidFill>
                <a:latin typeface="Candara"/>
                <a:cs typeface="Candara"/>
              </a:rPr>
              <a:t>A. </a:t>
            </a:r>
            <a:r>
              <a:rPr lang="en-US" sz="1700" b="1" u="sng" dirty="0">
                <a:solidFill>
                  <a:srgbClr val="165160"/>
                </a:solidFill>
                <a:latin typeface="Candara"/>
                <a:cs typeface="Candara"/>
              </a:rPr>
              <a:t>Researching the company</a:t>
            </a:r>
            <a:r>
              <a:rPr lang="en-US" sz="1700" b="1" dirty="0">
                <a:solidFill>
                  <a:srgbClr val="165160"/>
                </a:solidFill>
                <a:latin typeface="Candara"/>
                <a:cs typeface="Candara"/>
              </a:rPr>
              <a:t>:</a:t>
            </a:r>
            <a:endParaRPr lang="en-US" sz="1700" dirty="0">
              <a:solidFill>
                <a:srgbClr val="165160"/>
              </a:solidFill>
              <a:latin typeface="Candara"/>
              <a:cs typeface="Candara"/>
            </a:endParaRPr>
          </a:p>
          <a:p>
            <a:pPr lvl="0">
              <a:buFont typeface="Wingdings" charset="2"/>
              <a:buChar char="§"/>
            </a:pPr>
            <a:r>
              <a:rPr lang="en-US" sz="1700" dirty="0">
                <a:solidFill>
                  <a:srgbClr val="165160"/>
                </a:solidFill>
                <a:latin typeface="Candara"/>
                <a:cs typeface="Candara"/>
              </a:rPr>
              <a:t>What kinds of services or products does the company offer?</a:t>
            </a:r>
          </a:p>
          <a:p>
            <a:pPr lvl="0">
              <a:buFont typeface="Wingdings" charset="2"/>
              <a:buChar char="§"/>
            </a:pPr>
            <a:r>
              <a:rPr lang="en-US" sz="1700" dirty="0">
                <a:solidFill>
                  <a:srgbClr val="165160"/>
                </a:solidFill>
                <a:latin typeface="Candara"/>
                <a:cs typeface="Candara"/>
              </a:rPr>
              <a:t>Is it local, national or global?</a:t>
            </a:r>
          </a:p>
          <a:p>
            <a:pPr lvl="0">
              <a:buFont typeface="Wingdings" charset="2"/>
              <a:buChar char="§"/>
            </a:pPr>
            <a:r>
              <a:rPr lang="en-US" sz="1700" dirty="0">
                <a:solidFill>
                  <a:srgbClr val="165160"/>
                </a:solidFill>
                <a:latin typeface="Candara"/>
                <a:cs typeface="Candara"/>
              </a:rPr>
              <a:t>How well is the company doing financially?</a:t>
            </a:r>
          </a:p>
          <a:p>
            <a:pPr lvl="0">
              <a:buFont typeface="Wingdings" charset="2"/>
              <a:buChar char="§"/>
            </a:pPr>
            <a:r>
              <a:rPr lang="en-US" sz="1700" dirty="0">
                <a:solidFill>
                  <a:srgbClr val="165160"/>
                </a:solidFill>
                <a:latin typeface="Candara"/>
                <a:cs typeface="Candara"/>
              </a:rPr>
              <a:t>Is it the type of organization where you’d like to work?</a:t>
            </a:r>
          </a:p>
          <a:p>
            <a:pPr marL="109728" indent="0">
              <a:buNone/>
            </a:pPr>
            <a:r>
              <a:rPr lang="en-US" sz="1700" dirty="0">
                <a:solidFill>
                  <a:srgbClr val="165160"/>
                </a:solidFill>
                <a:latin typeface="Candara"/>
                <a:cs typeface="Candara"/>
              </a:rPr>
              <a:t> </a:t>
            </a:r>
          </a:p>
          <a:p>
            <a:pPr marL="109728" indent="0">
              <a:buNone/>
            </a:pPr>
            <a:r>
              <a:rPr lang="en-US" sz="1700" b="1" dirty="0">
                <a:solidFill>
                  <a:srgbClr val="165160"/>
                </a:solidFill>
                <a:latin typeface="Candara"/>
                <a:cs typeface="Candara"/>
              </a:rPr>
              <a:t>B. </a:t>
            </a:r>
            <a:r>
              <a:rPr lang="en-US" sz="1700" b="1" u="sng" dirty="0">
                <a:solidFill>
                  <a:srgbClr val="165160"/>
                </a:solidFill>
                <a:latin typeface="Candara"/>
                <a:cs typeface="Candara"/>
              </a:rPr>
              <a:t>Coming up with questions you would like to ask about</a:t>
            </a:r>
            <a:r>
              <a:rPr lang="en-US" sz="1700" b="1" dirty="0">
                <a:solidFill>
                  <a:srgbClr val="165160"/>
                </a:solidFill>
                <a:latin typeface="Candara"/>
                <a:cs typeface="Candara"/>
              </a:rPr>
              <a:t>:</a:t>
            </a:r>
            <a:endParaRPr lang="en-US" sz="1700" dirty="0">
              <a:solidFill>
                <a:srgbClr val="165160"/>
              </a:solidFill>
              <a:latin typeface="Candara"/>
              <a:cs typeface="Candara"/>
            </a:endParaRPr>
          </a:p>
          <a:p>
            <a:pPr lvl="0">
              <a:buFont typeface="Wingdings" charset="2"/>
              <a:buChar char="§"/>
            </a:pPr>
            <a:r>
              <a:rPr lang="en-US" sz="1700" dirty="0">
                <a:solidFill>
                  <a:srgbClr val="165160"/>
                </a:solidFill>
                <a:latin typeface="Candara"/>
                <a:cs typeface="Candara"/>
              </a:rPr>
              <a:t>The company or </a:t>
            </a:r>
            <a:r>
              <a:rPr lang="en-US" sz="1700" dirty="0" smtClean="0">
                <a:solidFill>
                  <a:srgbClr val="165160"/>
                </a:solidFill>
                <a:latin typeface="Candara"/>
                <a:cs typeface="Candara"/>
              </a:rPr>
              <a:t>organization.</a:t>
            </a:r>
            <a:endParaRPr lang="en-US" sz="1700" dirty="0">
              <a:solidFill>
                <a:srgbClr val="165160"/>
              </a:solidFill>
              <a:latin typeface="Candara"/>
              <a:cs typeface="Candara"/>
            </a:endParaRPr>
          </a:p>
          <a:p>
            <a:pPr lvl="0">
              <a:buFont typeface="Wingdings" charset="2"/>
              <a:buChar char="§"/>
            </a:pPr>
            <a:r>
              <a:rPr lang="en-US" sz="1700" dirty="0">
                <a:solidFill>
                  <a:srgbClr val="165160"/>
                </a:solidFill>
                <a:latin typeface="Candara"/>
                <a:cs typeface="Candara"/>
              </a:rPr>
              <a:t>A specific job function (or various job functions) at the </a:t>
            </a:r>
            <a:r>
              <a:rPr lang="en-US" sz="1700" dirty="0" smtClean="0">
                <a:solidFill>
                  <a:srgbClr val="165160"/>
                </a:solidFill>
                <a:latin typeface="Candara"/>
                <a:cs typeface="Candara"/>
              </a:rPr>
              <a:t>company.</a:t>
            </a:r>
            <a:endParaRPr lang="en-US" sz="1700" dirty="0">
              <a:solidFill>
                <a:srgbClr val="165160"/>
              </a:solidFill>
              <a:latin typeface="Candara"/>
              <a:cs typeface="Candara"/>
            </a:endParaRPr>
          </a:p>
          <a:p>
            <a:pPr lvl="0">
              <a:buFont typeface="Wingdings" charset="2"/>
              <a:buChar char="§"/>
            </a:pPr>
            <a:r>
              <a:rPr lang="en-US" sz="1700" dirty="0" smtClean="0">
                <a:solidFill>
                  <a:srgbClr val="165160"/>
                </a:solidFill>
                <a:latin typeface="Candara"/>
                <a:cs typeface="Candara"/>
              </a:rPr>
              <a:t>Training.</a:t>
            </a:r>
            <a:endParaRPr lang="en-US" sz="1700" dirty="0">
              <a:solidFill>
                <a:srgbClr val="165160"/>
              </a:solidFill>
              <a:latin typeface="Candara"/>
              <a:cs typeface="Candara"/>
            </a:endParaRPr>
          </a:p>
          <a:p>
            <a:pPr lvl="0">
              <a:buFont typeface="Wingdings" charset="2"/>
              <a:buChar char="§"/>
            </a:pPr>
            <a:r>
              <a:rPr lang="en-US" sz="1700" dirty="0">
                <a:solidFill>
                  <a:srgbClr val="165160"/>
                </a:solidFill>
                <a:latin typeface="Candara"/>
                <a:cs typeface="Candara"/>
              </a:rPr>
              <a:t>Opportunities for </a:t>
            </a:r>
            <a:r>
              <a:rPr lang="en-US" sz="1700" dirty="0" smtClean="0">
                <a:solidFill>
                  <a:srgbClr val="165160"/>
                </a:solidFill>
                <a:latin typeface="Candara"/>
                <a:cs typeface="Candara"/>
              </a:rPr>
              <a:t>advancement.</a:t>
            </a:r>
            <a:endParaRPr lang="en-US" sz="1700" dirty="0">
              <a:solidFill>
                <a:srgbClr val="165160"/>
              </a:solidFill>
              <a:latin typeface="Candara"/>
              <a:cs typeface="Candara"/>
            </a:endParaRPr>
          </a:p>
          <a:p>
            <a:pPr lvl="0">
              <a:buFont typeface="Wingdings" charset="2"/>
              <a:buChar char="§"/>
            </a:pPr>
            <a:r>
              <a:rPr lang="en-US" sz="1700" dirty="0">
                <a:solidFill>
                  <a:srgbClr val="165160"/>
                </a:solidFill>
                <a:latin typeface="Candara"/>
                <a:cs typeface="Candara"/>
              </a:rPr>
              <a:t>The types of skills sets, education and experience a hiring manager usually looks for in </a:t>
            </a:r>
            <a:r>
              <a:rPr lang="en-US" sz="1700" dirty="0" smtClean="0">
                <a:solidFill>
                  <a:srgbClr val="165160"/>
                </a:solidFill>
                <a:latin typeface="Candara"/>
                <a:cs typeface="Candara"/>
              </a:rPr>
              <a:t>candidates </a:t>
            </a:r>
            <a:r>
              <a:rPr lang="en-US" sz="1700" dirty="0">
                <a:solidFill>
                  <a:srgbClr val="165160"/>
                </a:solidFill>
                <a:latin typeface="Candara"/>
                <a:cs typeface="Candara"/>
              </a:rPr>
              <a:t>like </a:t>
            </a:r>
            <a:r>
              <a:rPr lang="en-US" sz="1700" dirty="0" smtClean="0">
                <a:solidFill>
                  <a:srgbClr val="165160"/>
                </a:solidFill>
                <a:latin typeface="Candara"/>
                <a:cs typeface="Candara"/>
              </a:rPr>
              <a:t>yourself.</a:t>
            </a:r>
            <a:endParaRPr lang="en-US" sz="1700" dirty="0">
              <a:solidFill>
                <a:srgbClr val="165160"/>
              </a:solidFill>
              <a:latin typeface="Candara"/>
              <a:cs typeface="Candara"/>
            </a:endParaRPr>
          </a:p>
          <a:p>
            <a:pPr marL="109728" indent="0">
              <a:buNone/>
            </a:pPr>
            <a:endParaRPr lang="en-US" dirty="0">
              <a:solidFill>
                <a:srgbClr val="165160"/>
              </a:solidFill>
              <a:latin typeface="Candara"/>
              <a:cs typeface="Candara"/>
            </a:endParaRPr>
          </a:p>
          <a:p>
            <a:pPr marL="109728" indent="0">
              <a:buNone/>
            </a:pPr>
            <a:r>
              <a:rPr lang="en-US" sz="1400" b="1" i="1" dirty="0" smtClean="0">
                <a:solidFill>
                  <a:srgbClr val="165160"/>
                </a:solidFill>
                <a:latin typeface="Candara"/>
                <a:cs typeface="Candara"/>
              </a:rPr>
              <a:t>				</a:t>
            </a:r>
            <a:r>
              <a:rPr lang="en-US" sz="1500" b="1" i="1" dirty="0" smtClean="0">
                <a:solidFill>
                  <a:schemeClr val="accent1">
                    <a:lumMod val="50000"/>
                  </a:schemeClr>
                </a:solidFill>
                <a:latin typeface="Candara"/>
                <a:cs typeface="Candara"/>
              </a:rPr>
              <a:t>(continued next page</a:t>
            </a:r>
            <a:r>
              <a:rPr lang="en-US" sz="1400" b="1" i="1" dirty="0" smtClean="0">
                <a:solidFill>
                  <a:schemeClr val="accent1">
                    <a:lumMod val="50000"/>
                  </a:schemeClr>
                </a:solidFill>
                <a:latin typeface="Candara"/>
                <a:cs typeface="Candara"/>
              </a:rPr>
              <a:t>)</a:t>
            </a:r>
            <a:r>
              <a:rPr lang="en-US" sz="1400" b="1" i="1" dirty="0" smtClean="0">
                <a:solidFill>
                  <a:srgbClr val="165160"/>
                </a:solidFill>
                <a:latin typeface="Candara"/>
                <a:cs typeface="Candara"/>
              </a:rPr>
              <a:t>			</a:t>
            </a:r>
            <a:endParaRPr lang="en-US" sz="3200" b="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29</a:t>
            </a:fld>
            <a:endParaRPr lang="en-US" dirty="0"/>
          </a:p>
        </p:txBody>
      </p:sp>
    </p:spTree>
    <p:extLst>
      <p:ext uri="{BB962C8B-B14F-4D97-AF65-F5344CB8AC3E}">
        <p14:creationId xmlns:p14="http://schemas.microsoft.com/office/powerpoint/2010/main" val="1780947210"/>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86416"/>
          </a:xfrm>
        </p:spPr>
        <p:txBody>
          <a:bodyPr>
            <a:normAutofit/>
          </a:bodyPr>
          <a:lstStyle/>
          <a:p>
            <a:pPr algn="ctr"/>
            <a:r>
              <a:rPr lang="en-US" sz="2800" dirty="0" smtClean="0">
                <a:solidFill>
                  <a:schemeClr val="accent1">
                    <a:lumMod val="50000"/>
                  </a:schemeClr>
                </a:solidFill>
                <a:latin typeface="Candara" pitchFamily="34" charset="0"/>
              </a:rPr>
              <a:t>Introduction</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828800"/>
            <a:ext cx="6172200" cy="6180922"/>
          </a:xfrm>
        </p:spPr>
        <p:txBody>
          <a:bodyPr>
            <a:normAutofit/>
          </a:bodyPr>
          <a:lstStyle/>
          <a:p>
            <a:pPr marL="109728" indent="0">
              <a:buNone/>
            </a:pPr>
            <a:r>
              <a:rPr lang="en-US" sz="2400" dirty="0" smtClean="0">
                <a:solidFill>
                  <a:schemeClr val="accent1">
                    <a:lumMod val="50000"/>
                  </a:schemeClr>
                </a:solidFill>
                <a:latin typeface="Candara"/>
                <a:cs typeface="Candara"/>
              </a:rPr>
              <a:t>This presentation focuses on steps #</a:t>
            </a:r>
            <a:r>
              <a:rPr lang="en-US" sz="2400" b="1" dirty="0" smtClean="0">
                <a:solidFill>
                  <a:schemeClr val="accent1">
                    <a:lumMod val="50000"/>
                  </a:schemeClr>
                </a:solidFill>
                <a:latin typeface="Candara"/>
                <a:cs typeface="Candara"/>
              </a:rPr>
              <a:t>2</a:t>
            </a:r>
            <a:r>
              <a:rPr lang="en-US" sz="2400" dirty="0" smtClean="0">
                <a:solidFill>
                  <a:schemeClr val="accent1">
                    <a:lumMod val="50000"/>
                  </a:schemeClr>
                </a:solidFill>
                <a:latin typeface="Candara"/>
                <a:cs typeface="Candara"/>
              </a:rPr>
              <a:t> &amp; #</a:t>
            </a:r>
            <a:r>
              <a:rPr lang="en-US" sz="2400" b="1" dirty="0">
                <a:solidFill>
                  <a:schemeClr val="accent1">
                    <a:lumMod val="50000"/>
                  </a:schemeClr>
                </a:solidFill>
                <a:latin typeface="Candara"/>
                <a:cs typeface="Candara"/>
              </a:rPr>
              <a:t>4</a:t>
            </a:r>
            <a:r>
              <a:rPr lang="en-US" sz="2400" dirty="0" smtClean="0">
                <a:solidFill>
                  <a:schemeClr val="accent1">
                    <a:lumMod val="50000"/>
                  </a:schemeClr>
                </a:solidFill>
                <a:latin typeface="Candara"/>
                <a:cs typeface="Candara"/>
              </a:rPr>
              <a:t>:</a:t>
            </a:r>
          </a:p>
          <a:p>
            <a:pPr marL="109728" indent="0">
              <a:buNone/>
            </a:pPr>
            <a:endParaRPr lang="en-US" sz="2400"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2</a:t>
            </a:r>
            <a:r>
              <a:rPr lang="en-US" sz="2400" b="1" dirty="0" smtClean="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The importance of being able to succinctly and effectively tell your story</a:t>
            </a:r>
            <a:r>
              <a:rPr lang="en-US" sz="2400" dirty="0" smtClean="0">
                <a:solidFill>
                  <a:schemeClr val="accent1">
                    <a:lumMod val="50000"/>
                  </a:schemeClr>
                </a:solidFill>
                <a:latin typeface="Candara"/>
                <a:cs typeface="Candara"/>
              </a:rPr>
              <a:t>. </a:t>
            </a:r>
            <a:endParaRPr lang="en-US" sz="2400" dirty="0">
              <a:solidFill>
                <a:schemeClr val="accent1">
                  <a:lumMod val="50000"/>
                </a:schemeClr>
              </a:solidFill>
              <a:latin typeface="Candara"/>
              <a:cs typeface="Candara"/>
            </a:endParaRPr>
          </a:p>
          <a:p>
            <a:pPr marL="109728" indent="0">
              <a:buNone/>
            </a:pPr>
            <a:endParaRPr lang="en-US" sz="2400" dirty="0" smtClean="0">
              <a:solidFill>
                <a:schemeClr val="accent1">
                  <a:lumMod val="50000"/>
                </a:schemeClr>
              </a:solidFill>
              <a:latin typeface="Candara"/>
              <a:cs typeface="Candara"/>
            </a:endParaRPr>
          </a:p>
          <a:p>
            <a:pPr marL="109728" indent="0">
              <a:buNone/>
            </a:pPr>
            <a:r>
              <a:rPr lang="en-US" sz="2400" b="1" u="sng" dirty="0" smtClean="0">
                <a:solidFill>
                  <a:schemeClr val="accent1">
                    <a:lumMod val="50000"/>
                  </a:schemeClr>
                </a:solidFill>
                <a:latin typeface="Candara"/>
                <a:cs typeface="Candara"/>
              </a:rPr>
              <a:t>Step 4</a:t>
            </a:r>
            <a:r>
              <a:rPr lang="en-US" sz="2400" b="1" dirty="0" smtClean="0">
                <a:solidFill>
                  <a:schemeClr val="accent1">
                    <a:lumMod val="50000"/>
                  </a:schemeClr>
                </a:solidFill>
                <a:latin typeface="Candara"/>
                <a:cs typeface="Candara"/>
              </a:rPr>
              <a:t>: </a:t>
            </a:r>
            <a:r>
              <a:rPr lang="en-US" sz="2400" i="1" dirty="0" smtClean="0">
                <a:solidFill>
                  <a:schemeClr val="accent1">
                    <a:lumMod val="50000"/>
                  </a:schemeClr>
                </a:solidFill>
                <a:latin typeface="Candara"/>
                <a:cs typeface="Candara"/>
              </a:rPr>
              <a:t>The importance of being able to set up and conduct informational interviews.</a:t>
            </a:r>
          </a:p>
          <a:p>
            <a:pPr marL="109728" indent="0">
              <a:buNone/>
            </a:pPr>
            <a:endParaRPr lang="en-US" sz="2400" i="1" dirty="0">
              <a:solidFill>
                <a:schemeClr val="accent1">
                  <a:lumMod val="50000"/>
                </a:schemeClr>
              </a:solidFill>
              <a:latin typeface="Candara"/>
              <a:cs typeface="Candara"/>
            </a:endParaRPr>
          </a:p>
          <a:p>
            <a:pPr marL="109728" indent="0">
              <a:buNone/>
            </a:pPr>
            <a:r>
              <a:rPr lang="en-US" sz="2400" dirty="0" smtClean="0">
                <a:solidFill>
                  <a:schemeClr val="accent1">
                    <a:lumMod val="50000"/>
                  </a:schemeClr>
                </a:solidFill>
                <a:latin typeface="Candara"/>
                <a:cs typeface="Candara"/>
              </a:rPr>
              <a:t>The aim of this presentation is to offer insights about how and why both of these steps can help job candidates open doors of opportunity for themselves.</a:t>
            </a:r>
          </a:p>
          <a:p>
            <a:pPr marL="109728" indent="0">
              <a:buNone/>
            </a:pPr>
            <a:endParaRPr lang="en-US" dirty="0" smtClean="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a:t>
            </a:fld>
            <a:endParaRPr lang="en-US" dirty="0"/>
          </a:p>
        </p:txBody>
      </p:sp>
    </p:spTree>
    <p:extLst>
      <p:ext uri="{BB962C8B-B14F-4D97-AF65-F5344CB8AC3E}">
        <p14:creationId xmlns:p14="http://schemas.microsoft.com/office/powerpoint/2010/main" val="279150669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77500" lnSpcReduction="20000"/>
          </a:bodyPr>
          <a:lstStyle/>
          <a:p>
            <a:pPr marL="109728" indent="0" algn="ctr">
              <a:buNone/>
            </a:pPr>
            <a:r>
              <a:rPr lang="en-US" sz="2300" b="1" u="sng" dirty="0">
                <a:solidFill>
                  <a:schemeClr val="accent1">
                    <a:lumMod val="50000"/>
                  </a:schemeClr>
                </a:solidFill>
                <a:latin typeface="Candara"/>
                <a:cs typeface="Candara"/>
              </a:rPr>
              <a:t>Stage 1: Prepare for your </a:t>
            </a:r>
            <a:r>
              <a:rPr lang="en-US" sz="2300" b="1" u="sng" dirty="0" smtClean="0">
                <a:solidFill>
                  <a:schemeClr val="accent1">
                    <a:lumMod val="50000"/>
                  </a:schemeClr>
                </a:solidFill>
                <a:latin typeface="Candara"/>
                <a:cs typeface="Candara"/>
              </a:rPr>
              <a:t>interview </a:t>
            </a:r>
            <a:r>
              <a:rPr lang="en-US" sz="1800" b="1" u="sng" dirty="0" smtClean="0">
                <a:solidFill>
                  <a:schemeClr val="accent1">
                    <a:lumMod val="50000"/>
                  </a:schemeClr>
                </a:solidFill>
                <a:latin typeface="Candara"/>
                <a:cs typeface="Candara"/>
              </a:rPr>
              <a:t>(continued) </a:t>
            </a:r>
            <a:endParaRPr lang="en-US" sz="1800" dirty="0">
              <a:solidFill>
                <a:schemeClr val="accent1">
                  <a:lumMod val="50000"/>
                </a:schemeClr>
              </a:solidFill>
              <a:latin typeface="Candara"/>
              <a:cs typeface="Candara"/>
            </a:endParaRPr>
          </a:p>
          <a:p>
            <a:pPr marL="109728" indent="0" algn="ctr">
              <a:buNone/>
            </a:pPr>
            <a:endParaRPr lang="en-US" sz="2100" b="1" dirty="0" smtClean="0">
              <a:solidFill>
                <a:schemeClr val="accent1">
                  <a:lumMod val="50000"/>
                </a:schemeClr>
              </a:solidFill>
              <a:latin typeface="Candara"/>
              <a:cs typeface="Candara"/>
            </a:endParaRPr>
          </a:p>
          <a:p>
            <a:pPr marL="109728" indent="0" algn="ctr">
              <a:buNone/>
            </a:pPr>
            <a:r>
              <a:rPr lang="en-US" sz="2100" b="1" dirty="0" smtClean="0">
                <a:solidFill>
                  <a:schemeClr val="accent1">
                    <a:lumMod val="50000"/>
                  </a:schemeClr>
                </a:solidFill>
                <a:latin typeface="Candara"/>
                <a:cs typeface="Candara"/>
              </a:rPr>
              <a:t>Research </a:t>
            </a:r>
            <a:r>
              <a:rPr lang="en-US" sz="2100" b="1" dirty="0">
                <a:solidFill>
                  <a:schemeClr val="accent1">
                    <a:lumMod val="50000"/>
                  </a:schemeClr>
                </a:solidFill>
                <a:latin typeface="Candara"/>
                <a:cs typeface="Candara"/>
              </a:rPr>
              <a:t>includes </a:t>
            </a:r>
            <a:r>
              <a:rPr lang="en-US" sz="1800" b="1" dirty="0">
                <a:solidFill>
                  <a:schemeClr val="accent1">
                    <a:lumMod val="50000"/>
                  </a:schemeClr>
                </a:solidFill>
                <a:latin typeface="Candara"/>
                <a:cs typeface="Candara"/>
              </a:rPr>
              <a:t>(continued)</a:t>
            </a:r>
            <a:r>
              <a:rPr lang="en-US" sz="2100" dirty="0">
                <a:solidFill>
                  <a:schemeClr val="accent1">
                    <a:lumMod val="50000"/>
                  </a:schemeClr>
                </a:solidFill>
                <a:latin typeface="Candara"/>
                <a:cs typeface="Candara"/>
              </a:rPr>
              <a:t>:</a:t>
            </a:r>
          </a:p>
          <a:p>
            <a:pPr marL="109728" indent="0">
              <a:buNone/>
            </a:pPr>
            <a:endParaRPr lang="en-US" sz="2100" b="1" dirty="0" smtClean="0">
              <a:solidFill>
                <a:schemeClr val="accent1">
                  <a:lumMod val="50000"/>
                </a:schemeClr>
              </a:solidFill>
              <a:latin typeface="Candara"/>
              <a:cs typeface="Candara"/>
            </a:endParaRPr>
          </a:p>
          <a:p>
            <a:pPr marL="109728" indent="0">
              <a:buNone/>
            </a:pPr>
            <a:r>
              <a:rPr lang="en-US" sz="2100" b="1" dirty="0" smtClean="0">
                <a:solidFill>
                  <a:schemeClr val="accent1">
                    <a:lumMod val="50000"/>
                  </a:schemeClr>
                </a:solidFill>
                <a:latin typeface="Candara"/>
                <a:cs typeface="Candara"/>
              </a:rPr>
              <a:t>B</a:t>
            </a:r>
            <a:r>
              <a:rPr lang="en-US" sz="2100" b="1" dirty="0">
                <a:solidFill>
                  <a:schemeClr val="accent1">
                    <a:lumMod val="50000"/>
                  </a:schemeClr>
                </a:solidFill>
                <a:latin typeface="Candara"/>
                <a:cs typeface="Candara"/>
              </a:rPr>
              <a:t>. </a:t>
            </a:r>
            <a:r>
              <a:rPr lang="en-US" sz="2100" b="1" dirty="0" smtClean="0">
                <a:solidFill>
                  <a:schemeClr val="accent1">
                    <a:lumMod val="50000"/>
                  </a:schemeClr>
                </a:solidFill>
                <a:latin typeface="Candara"/>
                <a:cs typeface="Candara"/>
              </a:rPr>
              <a:t> </a:t>
            </a:r>
            <a:r>
              <a:rPr lang="en-US" sz="2100" b="1" u="sng" dirty="0">
                <a:solidFill>
                  <a:schemeClr val="accent1">
                    <a:lumMod val="50000"/>
                  </a:schemeClr>
                </a:solidFill>
                <a:latin typeface="Candara"/>
                <a:cs typeface="Candara"/>
              </a:rPr>
              <a:t>Coming up with questions you would like to ask </a:t>
            </a:r>
            <a:r>
              <a:rPr lang="en-US" sz="2100" b="1" u="sng" dirty="0" smtClean="0">
                <a:solidFill>
                  <a:schemeClr val="accent1">
                    <a:lumMod val="50000"/>
                  </a:schemeClr>
                </a:solidFill>
                <a:latin typeface="Candara"/>
                <a:cs typeface="Candara"/>
              </a:rPr>
              <a:t>about (</a:t>
            </a:r>
            <a:r>
              <a:rPr lang="en-US" sz="2100" b="1" u="sng" dirty="0" err="1" smtClean="0">
                <a:solidFill>
                  <a:schemeClr val="accent1">
                    <a:lumMod val="50000"/>
                  </a:schemeClr>
                </a:solidFill>
                <a:latin typeface="Candara"/>
                <a:cs typeface="Candara"/>
              </a:rPr>
              <a:t>cont</a:t>
            </a:r>
            <a:r>
              <a:rPr lang="en-US" sz="2100" b="1" u="sng" dirty="0" smtClean="0">
                <a:solidFill>
                  <a:schemeClr val="accent1">
                    <a:lumMod val="50000"/>
                  </a:schemeClr>
                </a:solidFill>
                <a:latin typeface="Candara"/>
                <a:cs typeface="Candara"/>
              </a:rPr>
              <a:t>)</a:t>
            </a:r>
            <a:r>
              <a:rPr lang="en-US" sz="2100" b="1" dirty="0" smtClean="0">
                <a:solidFill>
                  <a:schemeClr val="accent1">
                    <a:lumMod val="50000"/>
                  </a:schemeClr>
                </a:solidFill>
                <a:latin typeface="Candara"/>
                <a:cs typeface="Candara"/>
              </a:rPr>
              <a:t>:</a:t>
            </a:r>
            <a:endParaRPr lang="en-US" sz="2100" dirty="0">
              <a:solidFill>
                <a:schemeClr val="accent1">
                  <a:lumMod val="50000"/>
                </a:schemeClr>
              </a:solidFill>
              <a:latin typeface="Candara"/>
              <a:cs typeface="Candara"/>
            </a:endParaRPr>
          </a:p>
          <a:p>
            <a:pPr lvl="0">
              <a:buFont typeface="Wingdings" charset="2"/>
              <a:buChar char="§"/>
            </a:pPr>
            <a:r>
              <a:rPr lang="en-US" sz="2100" dirty="0">
                <a:solidFill>
                  <a:schemeClr val="accent1">
                    <a:lumMod val="50000"/>
                  </a:schemeClr>
                </a:solidFill>
                <a:latin typeface="Candara"/>
                <a:cs typeface="Candara"/>
              </a:rPr>
              <a:t>Any specific qualities (hard work ethic, great attitude, desire to learn, etc.) that will help a candidate succeed in that particular job and career.</a:t>
            </a:r>
          </a:p>
          <a:p>
            <a:pPr lvl="0">
              <a:buFont typeface="Wingdings" charset="2"/>
              <a:buChar char="§"/>
            </a:pPr>
            <a:r>
              <a:rPr lang="en-US" sz="2100" dirty="0">
                <a:solidFill>
                  <a:schemeClr val="accent1">
                    <a:lumMod val="50000"/>
                  </a:schemeClr>
                </a:solidFill>
                <a:latin typeface="Candara"/>
                <a:cs typeface="Candara"/>
              </a:rPr>
              <a:t>How you could be introduced to (or referred to) other qualified professionals who can continue to give you career advice and/or possibly offer you job opportunities.</a:t>
            </a:r>
          </a:p>
          <a:p>
            <a:pPr lvl="0">
              <a:buFont typeface="Wingdings" charset="2"/>
              <a:buChar char="§"/>
            </a:pPr>
            <a:r>
              <a:rPr lang="en-US" sz="2100" dirty="0">
                <a:solidFill>
                  <a:schemeClr val="accent1">
                    <a:lumMod val="50000"/>
                  </a:schemeClr>
                </a:solidFill>
                <a:latin typeface="Candara"/>
                <a:cs typeface="Candara"/>
              </a:rPr>
              <a:t>Any additional</a:t>
            </a:r>
            <a:r>
              <a:rPr lang="en-US" sz="2100" i="1" dirty="0">
                <a:solidFill>
                  <a:schemeClr val="accent1">
                    <a:lumMod val="50000"/>
                  </a:schemeClr>
                </a:solidFill>
                <a:latin typeface="Candara"/>
                <a:cs typeface="Candara"/>
              </a:rPr>
              <a:t> </a:t>
            </a:r>
            <a:r>
              <a:rPr lang="en-US" sz="2100" dirty="0">
                <a:solidFill>
                  <a:schemeClr val="accent1">
                    <a:lumMod val="50000"/>
                  </a:schemeClr>
                </a:solidFill>
                <a:latin typeface="Candara"/>
                <a:cs typeface="Candara"/>
              </a:rPr>
              <a:t>advice about how you should proceed (in your search). This question will give your interviewer the opportunity to give you his or her honest opinion about how you can best open doors of opportunity for yourself.</a:t>
            </a:r>
          </a:p>
          <a:p>
            <a:pPr marL="109728" indent="0">
              <a:buNone/>
            </a:pPr>
            <a:r>
              <a:rPr lang="en-US" sz="2100" dirty="0">
                <a:solidFill>
                  <a:schemeClr val="accent1">
                    <a:lumMod val="50000"/>
                  </a:schemeClr>
                </a:solidFill>
                <a:latin typeface="Candara"/>
                <a:cs typeface="Candara"/>
              </a:rPr>
              <a:t> </a:t>
            </a:r>
          </a:p>
          <a:p>
            <a:pPr marL="109728" indent="0">
              <a:buNone/>
            </a:pPr>
            <a:r>
              <a:rPr lang="en-US" sz="2100" b="1" dirty="0">
                <a:solidFill>
                  <a:schemeClr val="accent1">
                    <a:lumMod val="50000"/>
                  </a:schemeClr>
                </a:solidFill>
                <a:latin typeface="Candara"/>
                <a:cs typeface="Candara"/>
              </a:rPr>
              <a:t>C. </a:t>
            </a:r>
            <a:r>
              <a:rPr lang="en-US" sz="2100" b="1" u="sng" dirty="0">
                <a:solidFill>
                  <a:schemeClr val="accent1">
                    <a:lumMod val="50000"/>
                  </a:schemeClr>
                </a:solidFill>
                <a:latin typeface="Candara"/>
                <a:cs typeface="Candara"/>
              </a:rPr>
              <a:t>Anticipating the questions you will be asked about</a:t>
            </a:r>
            <a:r>
              <a:rPr lang="en-US" sz="2100" b="1" dirty="0">
                <a:solidFill>
                  <a:schemeClr val="accent1">
                    <a:lumMod val="50000"/>
                  </a:schemeClr>
                </a:solidFill>
                <a:latin typeface="Candara"/>
                <a:cs typeface="Candara"/>
              </a:rPr>
              <a:t>:</a:t>
            </a:r>
            <a:endParaRPr lang="en-US" sz="2100" dirty="0">
              <a:solidFill>
                <a:schemeClr val="accent1">
                  <a:lumMod val="50000"/>
                </a:schemeClr>
              </a:solidFill>
              <a:latin typeface="Candara"/>
              <a:cs typeface="Candara"/>
            </a:endParaRPr>
          </a:p>
          <a:p>
            <a:pPr lvl="0">
              <a:buFont typeface="Wingdings" charset="2"/>
              <a:buChar char="§"/>
            </a:pPr>
            <a:r>
              <a:rPr lang="en-US" sz="2100" dirty="0">
                <a:solidFill>
                  <a:schemeClr val="accent1">
                    <a:lumMod val="50000"/>
                  </a:schemeClr>
                </a:solidFill>
                <a:latin typeface="Candara"/>
                <a:cs typeface="Candara"/>
              </a:rPr>
              <a:t>Your resume.</a:t>
            </a:r>
          </a:p>
          <a:p>
            <a:pPr lvl="0">
              <a:buFont typeface="Wingdings" charset="2"/>
              <a:buChar char="§"/>
            </a:pPr>
            <a:r>
              <a:rPr lang="en-US" sz="2100" dirty="0">
                <a:solidFill>
                  <a:schemeClr val="accent1">
                    <a:lumMod val="50000"/>
                  </a:schemeClr>
                </a:solidFill>
                <a:latin typeface="Candara"/>
                <a:cs typeface="Candara"/>
              </a:rPr>
              <a:t>Where you grew up (answering the question: “Tell me about yourself…”).</a:t>
            </a:r>
          </a:p>
          <a:p>
            <a:pPr lvl="0">
              <a:buFont typeface="Wingdings" charset="2"/>
              <a:buChar char="§"/>
            </a:pPr>
            <a:r>
              <a:rPr lang="en-US" sz="2100" dirty="0">
                <a:solidFill>
                  <a:schemeClr val="accent1">
                    <a:lumMod val="50000"/>
                  </a:schemeClr>
                </a:solidFill>
                <a:latin typeface="Candara"/>
                <a:cs typeface="Candara"/>
              </a:rPr>
              <a:t>Why you chose your particular field of study and this particular career path.</a:t>
            </a:r>
          </a:p>
          <a:p>
            <a:pPr lvl="0">
              <a:buFont typeface="Wingdings" charset="2"/>
              <a:buChar char="§"/>
            </a:pPr>
            <a:r>
              <a:rPr lang="en-US" sz="2100" dirty="0">
                <a:solidFill>
                  <a:schemeClr val="accent1">
                    <a:lumMod val="50000"/>
                  </a:schemeClr>
                </a:solidFill>
                <a:latin typeface="Candara"/>
                <a:cs typeface="Candara"/>
              </a:rPr>
              <a:t>How you can add value to an organization.</a:t>
            </a:r>
          </a:p>
          <a:p>
            <a:pPr lvl="0">
              <a:buFont typeface="Wingdings" charset="2"/>
              <a:buChar char="§"/>
            </a:pPr>
            <a:r>
              <a:rPr lang="en-US" sz="2100" dirty="0">
                <a:solidFill>
                  <a:schemeClr val="accent1">
                    <a:lumMod val="50000"/>
                  </a:schemeClr>
                </a:solidFill>
                <a:latin typeface="Candara"/>
                <a:cs typeface="Candara"/>
              </a:rPr>
              <a:t>1 or 2 challenges you have faced in the past (in your current or previous job, or during an internship, or in school, or in a school-related or volunteer activity).</a:t>
            </a:r>
          </a:p>
          <a:p>
            <a:pPr marL="109728" indent="0">
              <a:buNone/>
            </a:pPr>
            <a:endParaRPr lang="en-US" dirty="0">
              <a:solidFill>
                <a:schemeClr val="accent1">
                  <a:lumMod val="50000"/>
                </a:schemeClr>
              </a:solidFill>
              <a:latin typeface="Candara"/>
              <a:cs typeface="Candara"/>
            </a:endParaRPr>
          </a:p>
          <a:p>
            <a:pPr marL="109728" indent="0">
              <a:buNone/>
            </a:pPr>
            <a:r>
              <a:rPr lang="en-US" sz="1400" b="1" i="1" dirty="0" smtClean="0">
                <a:solidFill>
                  <a:schemeClr val="accent1">
                    <a:lumMod val="50000"/>
                  </a:schemeClr>
                </a:solidFill>
                <a:latin typeface="Candara"/>
                <a:cs typeface="Candara"/>
              </a:rPr>
              <a:t>				</a:t>
            </a:r>
            <a:r>
              <a:rPr lang="en-US" sz="1800" b="1" i="1" dirty="0" smtClean="0">
                <a:solidFill>
                  <a:schemeClr val="accent1">
                    <a:lumMod val="50000"/>
                  </a:schemeClr>
                </a:solidFill>
                <a:latin typeface="Candara"/>
                <a:cs typeface="Candara"/>
              </a:rPr>
              <a:t>(</a:t>
            </a:r>
            <a:r>
              <a:rPr lang="en-US" sz="1800" b="1" i="1" dirty="0">
                <a:solidFill>
                  <a:schemeClr val="accent1">
                    <a:lumMod val="50000"/>
                  </a:schemeClr>
                </a:solidFill>
                <a:latin typeface="Candara"/>
                <a:cs typeface="Candara"/>
              </a:rPr>
              <a:t>continued next page)</a:t>
            </a:r>
          </a:p>
          <a:p>
            <a:pPr marL="109728" indent="0">
              <a:buNone/>
            </a:pPr>
            <a:endParaRPr lang="en-US" sz="3200" b="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30</a:t>
            </a:fld>
            <a:endParaRPr lang="en-US" dirty="0"/>
          </a:p>
        </p:txBody>
      </p:sp>
    </p:spTree>
    <p:extLst>
      <p:ext uri="{BB962C8B-B14F-4D97-AF65-F5344CB8AC3E}">
        <p14:creationId xmlns:p14="http://schemas.microsoft.com/office/powerpoint/2010/main" val="216519762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a:bodyPr>
          <a:lstStyle/>
          <a:p>
            <a:pPr marL="109728" indent="0" algn="ctr">
              <a:buNone/>
            </a:pPr>
            <a:r>
              <a:rPr lang="en-US" sz="1800" b="1" u="sng" dirty="0" smtClean="0">
                <a:solidFill>
                  <a:srgbClr val="165160"/>
                </a:solidFill>
                <a:latin typeface="Candara"/>
                <a:cs typeface="Candara"/>
              </a:rPr>
              <a:t>Stage 1: Prepare for your interview </a:t>
            </a:r>
            <a:r>
              <a:rPr lang="en-US" sz="1400" b="1" u="sng" dirty="0" smtClean="0">
                <a:solidFill>
                  <a:schemeClr val="accent1">
                    <a:lumMod val="50000"/>
                  </a:schemeClr>
                </a:solidFill>
                <a:latin typeface="Candara"/>
                <a:cs typeface="Candara"/>
              </a:rPr>
              <a:t>(continued)</a:t>
            </a:r>
            <a:endParaRPr lang="en-US" sz="1400" dirty="0">
              <a:solidFill>
                <a:schemeClr val="accent1">
                  <a:lumMod val="50000"/>
                </a:schemeClr>
              </a:solidFill>
              <a:latin typeface="Candara"/>
              <a:cs typeface="Candara"/>
            </a:endParaRPr>
          </a:p>
          <a:p>
            <a:pPr marL="109728" indent="0" algn="ctr">
              <a:buNone/>
            </a:pPr>
            <a:endParaRPr lang="en-US" dirty="0">
              <a:solidFill>
                <a:srgbClr val="165160"/>
              </a:solidFill>
              <a:latin typeface="Candara"/>
              <a:cs typeface="Candara"/>
            </a:endParaRPr>
          </a:p>
          <a:p>
            <a:pPr marL="109728" indent="0" algn="ctr">
              <a:buNone/>
            </a:pPr>
            <a:r>
              <a:rPr lang="en-US" sz="1800" b="1" dirty="0" smtClean="0">
                <a:solidFill>
                  <a:srgbClr val="165160"/>
                </a:solidFill>
                <a:latin typeface="Candara"/>
                <a:cs typeface="Candara"/>
              </a:rPr>
              <a:t>Practice includes:</a:t>
            </a:r>
          </a:p>
          <a:p>
            <a:pPr marL="109728" indent="0" algn="ctr">
              <a:buNone/>
            </a:pPr>
            <a:endParaRPr lang="en-US" sz="1800" b="1" dirty="0" smtClean="0">
              <a:solidFill>
                <a:srgbClr val="165160"/>
              </a:solidFill>
              <a:latin typeface="Candara"/>
              <a:cs typeface="Candara"/>
            </a:endParaRPr>
          </a:p>
          <a:p>
            <a:pPr lvl="0">
              <a:buFont typeface="Wingdings" charset="2"/>
              <a:buChar char="§"/>
            </a:pPr>
            <a:r>
              <a:rPr lang="en-US" sz="1800" dirty="0">
                <a:solidFill>
                  <a:srgbClr val="165160"/>
                </a:solidFill>
                <a:latin typeface="Candara"/>
                <a:cs typeface="Candara"/>
              </a:rPr>
              <a:t>Practicing </a:t>
            </a:r>
            <a:r>
              <a:rPr lang="en-US" sz="1800" b="1" dirty="0">
                <a:solidFill>
                  <a:srgbClr val="165160"/>
                </a:solidFill>
                <a:latin typeface="Candara"/>
                <a:cs typeface="Candara"/>
              </a:rPr>
              <a:t>asking</a:t>
            </a:r>
            <a:r>
              <a:rPr lang="en-US" sz="1800" dirty="0">
                <a:solidFill>
                  <a:srgbClr val="165160"/>
                </a:solidFill>
                <a:latin typeface="Candara"/>
                <a:cs typeface="Candara"/>
              </a:rPr>
              <a:t> your questions </a:t>
            </a:r>
            <a:r>
              <a:rPr lang="en-US" sz="1800" b="1" dirty="0">
                <a:solidFill>
                  <a:srgbClr val="165160"/>
                </a:solidFill>
                <a:latin typeface="Candara"/>
                <a:cs typeface="Candara"/>
              </a:rPr>
              <a:t>out loud</a:t>
            </a:r>
            <a:r>
              <a:rPr lang="en-US" sz="1800" dirty="0" smtClean="0">
                <a:solidFill>
                  <a:srgbClr val="165160"/>
                </a:solidFill>
                <a:latin typeface="Candara"/>
                <a:cs typeface="Candara"/>
              </a:rPr>
              <a:t>.</a:t>
            </a:r>
          </a:p>
          <a:p>
            <a:pPr lvl="0">
              <a:buFont typeface="Wingdings" charset="2"/>
              <a:buChar char="§"/>
            </a:pPr>
            <a:endParaRPr lang="en-US" sz="1800" dirty="0">
              <a:solidFill>
                <a:srgbClr val="165160"/>
              </a:solidFill>
              <a:latin typeface="Candara"/>
              <a:cs typeface="Candara"/>
            </a:endParaRPr>
          </a:p>
          <a:p>
            <a:pPr lvl="0">
              <a:buFont typeface="Wingdings" charset="2"/>
              <a:buChar char="§"/>
            </a:pPr>
            <a:r>
              <a:rPr lang="en-US" sz="1800" dirty="0">
                <a:solidFill>
                  <a:srgbClr val="165160"/>
                </a:solidFill>
                <a:latin typeface="Candara"/>
                <a:cs typeface="Candara"/>
              </a:rPr>
              <a:t>Practicing </a:t>
            </a:r>
            <a:r>
              <a:rPr lang="en-US" sz="1800" b="1" dirty="0">
                <a:solidFill>
                  <a:srgbClr val="165160"/>
                </a:solidFill>
                <a:latin typeface="Candara"/>
                <a:cs typeface="Candara"/>
              </a:rPr>
              <a:t>answering</a:t>
            </a:r>
            <a:r>
              <a:rPr lang="en-US" sz="1800" dirty="0">
                <a:solidFill>
                  <a:srgbClr val="165160"/>
                </a:solidFill>
                <a:latin typeface="Candara"/>
                <a:cs typeface="Candara"/>
              </a:rPr>
              <a:t> your questions </a:t>
            </a:r>
            <a:r>
              <a:rPr lang="en-US" sz="1800" b="1" dirty="0">
                <a:solidFill>
                  <a:srgbClr val="165160"/>
                </a:solidFill>
                <a:latin typeface="Candara"/>
                <a:cs typeface="Candara"/>
              </a:rPr>
              <a:t>out loud</a:t>
            </a:r>
            <a:r>
              <a:rPr lang="en-US" sz="1800" dirty="0" smtClean="0">
                <a:solidFill>
                  <a:srgbClr val="165160"/>
                </a:solidFill>
                <a:latin typeface="Candara"/>
                <a:cs typeface="Candara"/>
              </a:rPr>
              <a:t>.</a:t>
            </a:r>
          </a:p>
          <a:p>
            <a:pPr lvl="0">
              <a:buFont typeface="Wingdings" charset="2"/>
              <a:buChar char="§"/>
            </a:pPr>
            <a:endParaRPr lang="en-US" sz="1800" dirty="0">
              <a:solidFill>
                <a:srgbClr val="165160"/>
              </a:solidFill>
              <a:latin typeface="Candara"/>
              <a:cs typeface="Candara"/>
            </a:endParaRPr>
          </a:p>
          <a:p>
            <a:pPr lvl="0">
              <a:buFont typeface="Wingdings" charset="2"/>
              <a:buChar char="§"/>
            </a:pPr>
            <a:r>
              <a:rPr lang="en-US" sz="1800" dirty="0">
                <a:solidFill>
                  <a:srgbClr val="165160"/>
                </a:solidFill>
                <a:latin typeface="Candara"/>
                <a:cs typeface="Candara"/>
              </a:rPr>
              <a:t>Practicing </a:t>
            </a:r>
            <a:r>
              <a:rPr lang="en-US" sz="1800" b="1" dirty="0">
                <a:solidFill>
                  <a:srgbClr val="165160"/>
                </a:solidFill>
                <a:latin typeface="Candara"/>
                <a:cs typeface="Candara"/>
              </a:rPr>
              <a:t>demonstrating</a:t>
            </a:r>
            <a:r>
              <a:rPr lang="en-US" sz="1800" dirty="0">
                <a:solidFill>
                  <a:srgbClr val="165160"/>
                </a:solidFill>
                <a:latin typeface="Candara"/>
                <a:cs typeface="Candara"/>
              </a:rPr>
              <a:t> your experience and skill sets</a:t>
            </a:r>
            <a:r>
              <a:rPr lang="en-US" sz="1800" dirty="0" smtClean="0">
                <a:solidFill>
                  <a:srgbClr val="165160"/>
                </a:solidFill>
                <a:latin typeface="Candara"/>
                <a:cs typeface="Candara"/>
              </a:rPr>
              <a:t>.</a:t>
            </a:r>
          </a:p>
          <a:p>
            <a:pPr marL="109728" lvl="0" indent="0">
              <a:buNone/>
            </a:pPr>
            <a:endParaRPr lang="en-US" sz="1800" dirty="0">
              <a:solidFill>
                <a:srgbClr val="165160"/>
              </a:solidFill>
              <a:latin typeface="Candara"/>
              <a:cs typeface="Candara"/>
            </a:endParaRPr>
          </a:p>
          <a:p>
            <a:pPr>
              <a:buFont typeface="Wingdings" charset="2"/>
              <a:buChar char="§"/>
            </a:pPr>
            <a:r>
              <a:rPr lang="en-US" sz="1800" dirty="0">
                <a:solidFill>
                  <a:srgbClr val="165160"/>
                </a:solidFill>
                <a:latin typeface="Candara"/>
                <a:cs typeface="Candara"/>
              </a:rPr>
              <a:t>Practicing </a:t>
            </a:r>
            <a:r>
              <a:rPr lang="en-US" sz="1800" b="1" dirty="0">
                <a:solidFill>
                  <a:srgbClr val="165160"/>
                </a:solidFill>
                <a:latin typeface="Candara"/>
                <a:cs typeface="Candara"/>
              </a:rPr>
              <a:t>describing (out loud)</a:t>
            </a:r>
            <a:r>
              <a:rPr lang="en-US" sz="1800" dirty="0">
                <a:solidFill>
                  <a:srgbClr val="165160"/>
                </a:solidFill>
                <a:latin typeface="Candara"/>
                <a:cs typeface="Candara"/>
              </a:rPr>
              <a:t> 1-2 challenges you have faced in the past. </a:t>
            </a:r>
          </a:p>
          <a:p>
            <a:pPr marL="109728" indent="0">
              <a:buNone/>
            </a:pPr>
            <a:r>
              <a:rPr lang="en-US" sz="1400" b="1" i="1" dirty="0" smtClean="0">
                <a:solidFill>
                  <a:srgbClr val="165160"/>
                </a:solidFill>
                <a:latin typeface="Candara"/>
                <a:cs typeface="Candara"/>
              </a:rPr>
              <a:t>				</a:t>
            </a:r>
          </a:p>
          <a:p>
            <a:pPr marL="109728" indent="0">
              <a:buNone/>
            </a:pPr>
            <a:endParaRPr lang="en-US" sz="1400" b="1" i="1" dirty="0">
              <a:solidFill>
                <a:srgbClr val="165160"/>
              </a:solidFill>
              <a:latin typeface="Candara"/>
              <a:cs typeface="Candara"/>
            </a:endParaRPr>
          </a:p>
          <a:p>
            <a:pPr marL="109728" indent="0">
              <a:buNone/>
            </a:pPr>
            <a:r>
              <a:rPr lang="en-US" sz="1500" b="1" i="1" dirty="0" smtClean="0">
                <a:solidFill>
                  <a:srgbClr val="165160"/>
                </a:solidFill>
                <a:latin typeface="Candara"/>
                <a:cs typeface="Candara"/>
              </a:rPr>
              <a:t>			</a:t>
            </a:r>
          </a:p>
          <a:p>
            <a:pPr marL="109728" indent="0">
              <a:buNone/>
            </a:pPr>
            <a:r>
              <a:rPr lang="en-US" sz="1500" b="1" i="1" dirty="0">
                <a:solidFill>
                  <a:srgbClr val="165160"/>
                </a:solidFill>
                <a:latin typeface="Candara"/>
                <a:cs typeface="Candara"/>
              </a:rPr>
              <a:t>	</a:t>
            </a:r>
            <a:r>
              <a:rPr lang="en-US" sz="1500" b="1" i="1" dirty="0" smtClean="0">
                <a:solidFill>
                  <a:srgbClr val="165160"/>
                </a:solidFill>
                <a:latin typeface="Candara"/>
                <a:cs typeface="Candara"/>
              </a:rPr>
              <a:t>	</a:t>
            </a:r>
          </a:p>
          <a:p>
            <a:pPr marL="109728" indent="0">
              <a:buNone/>
            </a:pPr>
            <a:r>
              <a:rPr lang="en-US" sz="1500" b="1" i="1" dirty="0">
                <a:solidFill>
                  <a:srgbClr val="165160"/>
                </a:solidFill>
                <a:latin typeface="Candara"/>
                <a:cs typeface="Candara"/>
              </a:rPr>
              <a:t>	</a:t>
            </a:r>
            <a:r>
              <a:rPr lang="en-US" sz="1500" b="1" i="1" dirty="0" smtClean="0">
                <a:solidFill>
                  <a:srgbClr val="165160"/>
                </a:solidFill>
                <a:latin typeface="Candara"/>
                <a:cs typeface="Candara"/>
              </a:rPr>
              <a:t>	</a:t>
            </a:r>
          </a:p>
          <a:p>
            <a:pPr marL="109728" indent="0">
              <a:buNone/>
            </a:pPr>
            <a:r>
              <a:rPr lang="en-US" sz="1500" b="1" i="1" dirty="0">
                <a:solidFill>
                  <a:srgbClr val="165160"/>
                </a:solidFill>
                <a:latin typeface="Candara"/>
                <a:cs typeface="Candara"/>
              </a:rPr>
              <a:t>	</a:t>
            </a:r>
            <a:r>
              <a:rPr lang="en-US" sz="1500" b="1" i="1" dirty="0" smtClean="0">
                <a:solidFill>
                  <a:srgbClr val="165160"/>
                </a:solidFill>
                <a:latin typeface="Candara"/>
                <a:cs typeface="Candara"/>
              </a:rPr>
              <a:t>			</a:t>
            </a:r>
            <a:endParaRPr lang="en-US" sz="3200" b="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31</a:t>
            </a:fld>
            <a:endParaRPr lang="en-US" dirty="0"/>
          </a:p>
        </p:txBody>
      </p:sp>
    </p:spTree>
    <p:extLst>
      <p:ext uri="{BB962C8B-B14F-4D97-AF65-F5344CB8AC3E}">
        <p14:creationId xmlns:p14="http://schemas.microsoft.com/office/powerpoint/2010/main" val="155069549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77500" lnSpcReduction="20000"/>
          </a:bodyPr>
          <a:lstStyle/>
          <a:p>
            <a:pPr marL="109728" indent="0" algn="ctr">
              <a:buNone/>
            </a:pPr>
            <a:r>
              <a:rPr lang="en-US" sz="2300" b="1" u="sng" dirty="0" smtClean="0">
                <a:solidFill>
                  <a:srgbClr val="165160"/>
                </a:solidFill>
                <a:latin typeface="Candara"/>
                <a:cs typeface="Candara"/>
              </a:rPr>
              <a:t>Stage 2: Engage during your interview </a:t>
            </a:r>
            <a:endParaRPr lang="en-US" sz="2300" dirty="0">
              <a:solidFill>
                <a:srgbClr val="165160"/>
              </a:solidFill>
              <a:latin typeface="Candara"/>
              <a:cs typeface="Candara"/>
            </a:endParaRPr>
          </a:p>
          <a:p>
            <a:pPr marL="109728" indent="0" algn="ctr">
              <a:buNone/>
            </a:pPr>
            <a:endParaRPr lang="en-US" dirty="0">
              <a:solidFill>
                <a:srgbClr val="165160"/>
              </a:solidFill>
              <a:latin typeface="Candara"/>
              <a:cs typeface="Candara"/>
            </a:endParaRPr>
          </a:p>
          <a:p>
            <a:pPr marL="109728" indent="0">
              <a:buNone/>
            </a:pPr>
            <a:r>
              <a:rPr lang="en-US" sz="2300" b="1" dirty="0">
                <a:solidFill>
                  <a:srgbClr val="165160"/>
                </a:solidFill>
                <a:latin typeface="Candara"/>
                <a:cs typeface="Candara"/>
              </a:rPr>
              <a:t>Whether you’re conducting an actual job interview or an informational interview you must always remember that an interview is a </a:t>
            </a:r>
            <a:r>
              <a:rPr lang="en-US" sz="2300" b="1" i="1" dirty="0">
                <a:solidFill>
                  <a:schemeClr val="accent1">
                    <a:lumMod val="50000"/>
                  </a:schemeClr>
                </a:solidFill>
                <a:latin typeface="Candara"/>
                <a:cs typeface="Candara"/>
              </a:rPr>
              <a:t>2-way conversation</a:t>
            </a:r>
            <a:r>
              <a:rPr lang="en-US" sz="2300" b="1" dirty="0">
                <a:solidFill>
                  <a:srgbClr val="165160"/>
                </a:solidFill>
                <a:latin typeface="Candara"/>
                <a:cs typeface="Candara"/>
              </a:rPr>
              <a:t> in which:</a:t>
            </a:r>
            <a:endParaRPr lang="en-US" sz="2300" dirty="0">
              <a:solidFill>
                <a:srgbClr val="165160"/>
              </a:solidFill>
              <a:latin typeface="Candara"/>
              <a:cs typeface="Candara"/>
            </a:endParaRPr>
          </a:p>
          <a:p>
            <a:pPr lvl="0">
              <a:buFont typeface="Wingdings" charset="2"/>
              <a:buChar char="§"/>
            </a:pPr>
            <a:r>
              <a:rPr lang="en-US" sz="2300" dirty="0">
                <a:solidFill>
                  <a:srgbClr val="165160"/>
                </a:solidFill>
                <a:latin typeface="Candara"/>
                <a:cs typeface="Candara"/>
              </a:rPr>
              <a:t>You are an active participant</a:t>
            </a:r>
          </a:p>
          <a:p>
            <a:pPr lvl="0">
              <a:buFont typeface="Wingdings" charset="2"/>
              <a:buChar char="§"/>
            </a:pPr>
            <a:r>
              <a:rPr lang="en-US" sz="2300" dirty="0">
                <a:solidFill>
                  <a:srgbClr val="165160"/>
                </a:solidFill>
                <a:latin typeface="Candara"/>
                <a:cs typeface="Candara"/>
              </a:rPr>
              <a:t>You have to listen</a:t>
            </a:r>
          </a:p>
          <a:p>
            <a:pPr lvl="0">
              <a:buFont typeface="Wingdings" charset="2"/>
              <a:buChar char="§"/>
            </a:pPr>
            <a:r>
              <a:rPr lang="en-US" sz="2300" dirty="0">
                <a:solidFill>
                  <a:srgbClr val="165160"/>
                </a:solidFill>
                <a:latin typeface="Candara"/>
                <a:cs typeface="Candara"/>
              </a:rPr>
              <a:t>You have to answer questions</a:t>
            </a:r>
          </a:p>
          <a:p>
            <a:pPr lvl="0">
              <a:buFont typeface="Wingdings" charset="2"/>
              <a:buChar char="§"/>
            </a:pPr>
            <a:r>
              <a:rPr lang="en-US" sz="2300" dirty="0">
                <a:solidFill>
                  <a:srgbClr val="165160"/>
                </a:solidFill>
                <a:latin typeface="Candara"/>
                <a:cs typeface="Candara"/>
              </a:rPr>
              <a:t>You have to ask questions</a:t>
            </a:r>
          </a:p>
          <a:p>
            <a:pPr lvl="0">
              <a:buFont typeface="Wingdings" charset="2"/>
              <a:buChar char="§"/>
            </a:pPr>
            <a:r>
              <a:rPr lang="en-US" sz="2300" dirty="0">
                <a:solidFill>
                  <a:srgbClr val="165160"/>
                </a:solidFill>
                <a:latin typeface="Candara"/>
                <a:cs typeface="Candara"/>
              </a:rPr>
              <a:t>You have to converse</a:t>
            </a:r>
          </a:p>
          <a:p>
            <a:pPr marL="109728" indent="0">
              <a:buNone/>
            </a:pPr>
            <a:endParaRPr lang="en-US" sz="2300" b="1" dirty="0" smtClean="0">
              <a:solidFill>
                <a:srgbClr val="165160"/>
              </a:solidFill>
              <a:latin typeface="Candara"/>
              <a:cs typeface="Candara"/>
            </a:endParaRPr>
          </a:p>
          <a:p>
            <a:pPr marL="109728" indent="0">
              <a:buNone/>
            </a:pPr>
            <a:r>
              <a:rPr lang="en-US" sz="2300" b="1" dirty="0" smtClean="0">
                <a:solidFill>
                  <a:srgbClr val="165160"/>
                </a:solidFill>
                <a:latin typeface="Candara"/>
                <a:cs typeface="Candara"/>
              </a:rPr>
              <a:t>On </a:t>
            </a:r>
            <a:r>
              <a:rPr lang="en-US" sz="2300" b="1" dirty="0">
                <a:solidFill>
                  <a:srgbClr val="165160"/>
                </a:solidFill>
                <a:latin typeface="Candara"/>
                <a:cs typeface="Candara"/>
              </a:rPr>
              <a:t>the day of the interview, show up on time and bring the following with you (if it’s an in-person interview) or have the following on your desk (if it’s a phone interview):</a:t>
            </a:r>
            <a:endParaRPr lang="en-US" sz="2300" dirty="0">
              <a:solidFill>
                <a:srgbClr val="165160"/>
              </a:solidFill>
              <a:latin typeface="Candara"/>
              <a:cs typeface="Candara"/>
            </a:endParaRPr>
          </a:p>
          <a:p>
            <a:pPr lvl="0">
              <a:buFont typeface="Wingdings" charset="2"/>
              <a:buChar char="§"/>
            </a:pPr>
            <a:r>
              <a:rPr lang="en-US" sz="2300" dirty="0">
                <a:solidFill>
                  <a:srgbClr val="165160"/>
                </a:solidFill>
                <a:latin typeface="Candara"/>
                <a:cs typeface="Candara"/>
              </a:rPr>
              <a:t>Your </a:t>
            </a:r>
            <a:r>
              <a:rPr lang="en-US" sz="2300" dirty="0" smtClean="0">
                <a:solidFill>
                  <a:srgbClr val="165160"/>
                </a:solidFill>
                <a:latin typeface="Candara"/>
                <a:cs typeface="Candara"/>
              </a:rPr>
              <a:t>resume.</a:t>
            </a:r>
            <a:endParaRPr lang="en-US" sz="2300" dirty="0">
              <a:solidFill>
                <a:srgbClr val="165160"/>
              </a:solidFill>
              <a:latin typeface="Candara"/>
              <a:cs typeface="Candara"/>
            </a:endParaRPr>
          </a:p>
          <a:p>
            <a:pPr lvl="0">
              <a:buFont typeface="Wingdings" charset="2"/>
              <a:buChar char="§"/>
            </a:pPr>
            <a:r>
              <a:rPr lang="en-US" sz="2300" dirty="0">
                <a:solidFill>
                  <a:srgbClr val="165160"/>
                </a:solidFill>
                <a:latin typeface="Candara"/>
                <a:cs typeface="Candara"/>
              </a:rPr>
              <a:t>Any specific documents you think will highlight your strengths and </a:t>
            </a:r>
            <a:r>
              <a:rPr lang="en-US" sz="2300" dirty="0" smtClean="0">
                <a:solidFill>
                  <a:srgbClr val="165160"/>
                </a:solidFill>
                <a:latin typeface="Candara"/>
                <a:cs typeface="Candara"/>
              </a:rPr>
              <a:t>your experience</a:t>
            </a:r>
            <a:r>
              <a:rPr lang="en-US" sz="2300" dirty="0">
                <a:solidFill>
                  <a:srgbClr val="165160"/>
                </a:solidFill>
                <a:latin typeface="Candara"/>
                <a:cs typeface="Candara"/>
              </a:rPr>
              <a:t>, such as academic transcripts, certifications, and any applicable samples of work that you’ve done in school or in your current or previous position(s). You can bring samples in a portfolio or on a laptop or in a simple binder or folder. </a:t>
            </a:r>
          </a:p>
          <a:p>
            <a:pPr lvl="0">
              <a:buFont typeface="Wingdings" charset="2"/>
              <a:buChar char="§"/>
            </a:pPr>
            <a:r>
              <a:rPr lang="en-US" sz="2300" dirty="0">
                <a:solidFill>
                  <a:srgbClr val="165160"/>
                </a:solidFill>
                <a:latin typeface="Candara"/>
                <a:cs typeface="Candara"/>
              </a:rPr>
              <a:t>A list of questions you want to </a:t>
            </a:r>
            <a:r>
              <a:rPr lang="en-US" sz="2300" dirty="0" smtClean="0">
                <a:solidFill>
                  <a:srgbClr val="165160"/>
                </a:solidFill>
                <a:latin typeface="Candara"/>
                <a:cs typeface="Candara"/>
              </a:rPr>
              <a:t>ask.</a:t>
            </a:r>
            <a:endParaRPr lang="en-US" sz="2300" dirty="0">
              <a:solidFill>
                <a:srgbClr val="165160"/>
              </a:solidFill>
              <a:latin typeface="Candara"/>
              <a:cs typeface="Candara"/>
            </a:endParaRPr>
          </a:p>
          <a:p>
            <a:pPr lvl="0">
              <a:buFont typeface="Wingdings" charset="2"/>
              <a:buChar char="§"/>
            </a:pPr>
            <a:r>
              <a:rPr lang="en-US" sz="2300" dirty="0">
                <a:solidFill>
                  <a:srgbClr val="165160"/>
                </a:solidFill>
                <a:latin typeface="Candara"/>
                <a:cs typeface="Candara"/>
              </a:rPr>
              <a:t>A notepad and </a:t>
            </a:r>
            <a:r>
              <a:rPr lang="en-US" sz="2300" dirty="0" smtClean="0">
                <a:solidFill>
                  <a:srgbClr val="165160"/>
                </a:solidFill>
                <a:latin typeface="Candara"/>
                <a:cs typeface="Candara"/>
              </a:rPr>
              <a:t>pen.</a:t>
            </a:r>
            <a:endParaRPr lang="en-US" sz="2300" dirty="0">
              <a:solidFill>
                <a:srgbClr val="165160"/>
              </a:solidFill>
              <a:latin typeface="Candara"/>
              <a:cs typeface="Candara"/>
            </a:endParaRPr>
          </a:p>
          <a:p>
            <a:pPr marL="109728" indent="0">
              <a:buNone/>
            </a:pPr>
            <a:r>
              <a:rPr lang="en-US" sz="3200" b="1" dirty="0" smtClean="0">
                <a:solidFill>
                  <a:srgbClr val="165160"/>
                </a:solidFill>
                <a:latin typeface="Candara"/>
                <a:cs typeface="Candara"/>
              </a:rPr>
              <a:t>	</a:t>
            </a:r>
          </a:p>
          <a:p>
            <a:pPr marL="109728" indent="0">
              <a:buNone/>
            </a:pPr>
            <a:r>
              <a:rPr lang="en-US" sz="3200" b="1" dirty="0">
                <a:solidFill>
                  <a:srgbClr val="165160"/>
                </a:solidFill>
                <a:latin typeface="Candara"/>
                <a:cs typeface="Candara"/>
              </a:rPr>
              <a:t>	</a:t>
            </a:r>
            <a:r>
              <a:rPr lang="en-US" sz="3200" b="1" dirty="0" smtClean="0">
                <a:solidFill>
                  <a:srgbClr val="165160"/>
                </a:solidFill>
                <a:latin typeface="Candara"/>
                <a:cs typeface="Candara"/>
              </a:rPr>
              <a:t>			</a:t>
            </a:r>
            <a:r>
              <a:rPr lang="en-US" sz="1800" b="1" i="1" dirty="0" smtClean="0">
                <a:solidFill>
                  <a:srgbClr val="165160"/>
                </a:solidFill>
                <a:latin typeface="Candara"/>
                <a:cs typeface="Candara"/>
              </a:rPr>
              <a:t>(continued next page)</a:t>
            </a:r>
            <a:endParaRPr lang="en-US" sz="1800" b="1" i="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32</a:t>
            </a:fld>
            <a:endParaRPr lang="en-US" dirty="0"/>
          </a:p>
        </p:txBody>
      </p:sp>
    </p:spTree>
    <p:extLst>
      <p:ext uri="{BB962C8B-B14F-4D97-AF65-F5344CB8AC3E}">
        <p14:creationId xmlns:p14="http://schemas.microsoft.com/office/powerpoint/2010/main" val="56492283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92500" lnSpcReduction="10000"/>
          </a:bodyPr>
          <a:lstStyle/>
          <a:p>
            <a:pPr marL="109728" indent="0" algn="ctr">
              <a:buNone/>
            </a:pPr>
            <a:r>
              <a:rPr lang="en-US" sz="1900" b="1" u="sng" dirty="0" smtClean="0">
                <a:solidFill>
                  <a:srgbClr val="165160"/>
                </a:solidFill>
                <a:latin typeface="Candara"/>
                <a:cs typeface="Candara"/>
              </a:rPr>
              <a:t>Stage 2: Engage during your interview </a:t>
            </a:r>
            <a:r>
              <a:rPr lang="en-US" sz="1400" b="1" u="sng" dirty="0" smtClean="0">
                <a:solidFill>
                  <a:srgbClr val="165160"/>
                </a:solidFill>
                <a:latin typeface="Candara"/>
                <a:cs typeface="Candara"/>
              </a:rPr>
              <a:t>(continued)</a:t>
            </a:r>
            <a:endParaRPr lang="en-US" sz="1400" dirty="0">
              <a:solidFill>
                <a:srgbClr val="165160"/>
              </a:solidFill>
              <a:latin typeface="Candara"/>
              <a:cs typeface="Candara"/>
            </a:endParaRPr>
          </a:p>
          <a:p>
            <a:pPr marL="109728" indent="0" algn="ctr">
              <a:buNone/>
            </a:pPr>
            <a:endParaRPr lang="en-US" sz="1700" b="1" u="sng" dirty="0" smtClean="0">
              <a:solidFill>
                <a:srgbClr val="165160"/>
              </a:solidFill>
              <a:latin typeface="Candara"/>
              <a:cs typeface="Candara"/>
            </a:endParaRPr>
          </a:p>
          <a:p>
            <a:pPr marL="109728" indent="0" algn="ctr">
              <a:buNone/>
            </a:pPr>
            <a:r>
              <a:rPr lang="en-US" sz="1700" b="1" u="sng" dirty="0" smtClean="0">
                <a:solidFill>
                  <a:srgbClr val="165160"/>
                </a:solidFill>
                <a:latin typeface="Candara"/>
                <a:cs typeface="Candara"/>
              </a:rPr>
              <a:t>Dress </a:t>
            </a:r>
            <a:r>
              <a:rPr lang="en-US" sz="1700" b="1" u="sng" dirty="0">
                <a:solidFill>
                  <a:srgbClr val="165160"/>
                </a:solidFill>
                <a:latin typeface="Candara"/>
                <a:cs typeface="Candara"/>
              </a:rPr>
              <a:t>appropriately</a:t>
            </a:r>
            <a:r>
              <a:rPr lang="en-US" sz="1700" b="1" u="sng" dirty="0" smtClean="0">
                <a:solidFill>
                  <a:srgbClr val="165160"/>
                </a:solidFill>
                <a:latin typeface="Candara"/>
                <a:cs typeface="Candara"/>
              </a:rPr>
              <a:t>!</a:t>
            </a:r>
            <a:endParaRPr lang="en-US" sz="1800" dirty="0" smtClean="0">
              <a:solidFill>
                <a:srgbClr val="165160"/>
              </a:solidFill>
              <a:latin typeface="Candara"/>
              <a:cs typeface="Candara"/>
            </a:endParaRPr>
          </a:p>
          <a:p>
            <a:pPr marL="109728" indent="0">
              <a:buNone/>
            </a:pPr>
            <a:endParaRPr lang="en-US" sz="1800" dirty="0" smtClean="0">
              <a:solidFill>
                <a:srgbClr val="165160"/>
              </a:solidFill>
              <a:latin typeface="Candara"/>
              <a:cs typeface="Candara"/>
            </a:endParaRPr>
          </a:p>
          <a:p>
            <a:pPr marL="109728" indent="0">
              <a:buNone/>
            </a:pPr>
            <a:r>
              <a:rPr lang="en-US" sz="1800" dirty="0" smtClean="0">
                <a:solidFill>
                  <a:srgbClr val="165160"/>
                </a:solidFill>
                <a:latin typeface="Candara"/>
                <a:cs typeface="Candara"/>
              </a:rPr>
              <a:t>If </a:t>
            </a:r>
            <a:r>
              <a:rPr lang="en-US" sz="1800" dirty="0">
                <a:solidFill>
                  <a:srgbClr val="165160"/>
                </a:solidFill>
                <a:latin typeface="Candara"/>
                <a:cs typeface="Candara"/>
              </a:rPr>
              <a:t>you’re conducting an in-person interview, make sure you are presentable during your interview. Clean clothes, hair and nails are essential. It’s highly recommended to wear solid colors (blues or grays) and some suggested colors for accessories are burgundy, blue, white, red or yellow. Please try to avoid wearing black or flashy colors. </a:t>
            </a:r>
            <a:endParaRPr lang="en-US" sz="1800" dirty="0" smtClean="0">
              <a:solidFill>
                <a:srgbClr val="165160"/>
              </a:solidFill>
              <a:latin typeface="Candara"/>
              <a:cs typeface="Candara"/>
            </a:endParaRPr>
          </a:p>
          <a:p>
            <a:pPr marL="109728" indent="0">
              <a:buNone/>
            </a:pPr>
            <a:endParaRPr lang="en-US" sz="1800" dirty="0">
              <a:solidFill>
                <a:srgbClr val="165160"/>
              </a:solidFill>
              <a:latin typeface="Candara"/>
              <a:cs typeface="Candara"/>
            </a:endParaRPr>
          </a:p>
          <a:p>
            <a:pPr marL="109728" indent="0">
              <a:buNone/>
            </a:pPr>
            <a:r>
              <a:rPr lang="en-US" sz="1800" b="1" dirty="0">
                <a:solidFill>
                  <a:srgbClr val="165160"/>
                </a:solidFill>
                <a:latin typeface="Candara"/>
                <a:cs typeface="Candara"/>
              </a:rPr>
              <a:t>Women</a:t>
            </a:r>
            <a:r>
              <a:rPr lang="en-US" sz="1800" dirty="0">
                <a:solidFill>
                  <a:srgbClr val="165160"/>
                </a:solidFill>
                <a:latin typeface="Candara"/>
                <a:cs typeface="Candara"/>
              </a:rPr>
              <a:t> should wear slacks or dresses or skirts (hemlines should be no more than 1 ½ inches above the knee, with natural color stockings). Blouses, sweaters or other appropriate shirts should not be see-through. Heels should be no higher than 2 inches, and purses should be small or medium in size</a:t>
            </a:r>
            <a:r>
              <a:rPr lang="en-US" sz="1800" dirty="0" smtClean="0">
                <a:solidFill>
                  <a:srgbClr val="165160"/>
                </a:solidFill>
                <a:latin typeface="Candara"/>
                <a:cs typeface="Candara"/>
              </a:rPr>
              <a:t>.</a:t>
            </a:r>
          </a:p>
          <a:p>
            <a:pPr marL="109728" indent="0">
              <a:buNone/>
            </a:pPr>
            <a:endParaRPr lang="en-US" sz="1800" dirty="0">
              <a:solidFill>
                <a:srgbClr val="165160"/>
              </a:solidFill>
              <a:latin typeface="Candara"/>
              <a:cs typeface="Candara"/>
            </a:endParaRPr>
          </a:p>
          <a:p>
            <a:pPr marL="109728" indent="0">
              <a:buNone/>
            </a:pPr>
            <a:r>
              <a:rPr lang="en-US" sz="1800" b="1" dirty="0">
                <a:solidFill>
                  <a:srgbClr val="165160"/>
                </a:solidFill>
                <a:latin typeface="Candara"/>
                <a:cs typeface="Candara"/>
              </a:rPr>
              <a:t>Men</a:t>
            </a:r>
            <a:r>
              <a:rPr lang="en-US" sz="1800" dirty="0">
                <a:solidFill>
                  <a:srgbClr val="165160"/>
                </a:solidFill>
                <a:latin typeface="Candara"/>
                <a:cs typeface="Candara"/>
              </a:rPr>
              <a:t> should have clean, pressed shirts and slacks. If you are wearing a coat and tie, make sure your tie isn’t too “loud” and also make sure the color of your dress socks matches the color of your shoes and slacks.</a:t>
            </a:r>
          </a:p>
          <a:p>
            <a:pPr marL="109728" indent="0">
              <a:buNone/>
            </a:pPr>
            <a:r>
              <a:rPr lang="en-US" sz="3200" b="1" dirty="0" smtClean="0">
                <a:solidFill>
                  <a:srgbClr val="165160"/>
                </a:solidFill>
                <a:latin typeface="Candara"/>
                <a:cs typeface="Candara"/>
              </a:rPr>
              <a:t>			</a:t>
            </a:r>
          </a:p>
          <a:p>
            <a:pPr marL="109728" indent="0">
              <a:buNone/>
            </a:pPr>
            <a:r>
              <a:rPr lang="en-US" sz="3200" b="1" dirty="0">
                <a:solidFill>
                  <a:srgbClr val="165160"/>
                </a:solidFill>
                <a:latin typeface="Candara"/>
                <a:cs typeface="Candara"/>
              </a:rPr>
              <a:t>	</a:t>
            </a:r>
            <a:r>
              <a:rPr lang="en-US" sz="3200" b="1" dirty="0" smtClean="0">
                <a:solidFill>
                  <a:srgbClr val="165160"/>
                </a:solidFill>
                <a:latin typeface="Candara"/>
                <a:cs typeface="Candara"/>
              </a:rPr>
              <a:t>			</a:t>
            </a:r>
            <a:r>
              <a:rPr lang="en-US" sz="1500" b="1" i="1" dirty="0" smtClean="0">
                <a:solidFill>
                  <a:srgbClr val="165160"/>
                </a:solidFill>
                <a:latin typeface="Candara"/>
                <a:cs typeface="Candara"/>
              </a:rPr>
              <a:t>(</a:t>
            </a:r>
            <a:r>
              <a:rPr lang="en-US" sz="1500" b="1" i="1" dirty="0">
                <a:solidFill>
                  <a:srgbClr val="165160"/>
                </a:solidFill>
                <a:latin typeface="Candara"/>
                <a:cs typeface="Candara"/>
              </a:rPr>
              <a:t>continued next page)</a:t>
            </a:r>
          </a:p>
          <a:p>
            <a:pPr marL="109728" indent="0">
              <a:buNone/>
            </a:pPr>
            <a:endParaRPr lang="en-US" sz="3200" b="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33</a:t>
            </a:fld>
            <a:endParaRPr lang="en-US" dirty="0"/>
          </a:p>
        </p:txBody>
      </p:sp>
    </p:spTree>
    <p:extLst>
      <p:ext uri="{BB962C8B-B14F-4D97-AF65-F5344CB8AC3E}">
        <p14:creationId xmlns:p14="http://schemas.microsoft.com/office/powerpoint/2010/main" val="290222877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77500" lnSpcReduction="20000"/>
          </a:bodyPr>
          <a:lstStyle/>
          <a:p>
            <a:pPr marL="109728" indent="0" algn="ctr">
              <a:buNone/>
            </a:pPr>
            <a:r>
              <a:rPr lang="en-US" sz="2300" b="1" u="sng" dirty="0" smtClean="0">
                <a:solidFill>
                  <a:srgbClr val="165160"/>
                </a:solidFill>
                <a:latin typeface="Candara"/>
                <a:cs typeface="Candara"/>
              </a:rPr>
              <a:t>Stage 2: Engage during your interview</a:t>
            </a:r>
            <a:r>
              <a:rPr lang="en-US" sz="2900" b="1" u="sng" dirty="0" smtClean="0">
                <a:solidFill>
                  <a:srgbClr val="165160"/>
                </a:solidFill>
                <a:latin typeface="Candara"/>
                <a:cs typeface="Candara"/>
              </a:rPr>
              <a:t> </a:t>
            </a:r>
            <a:r>
              <a:rPr lang="en-US" sz="1800" b="1" u="sng" dirty="0" smtClean="0">
                <a:solidFill>
                  <a:schemeClr val="accent1">
                    <a:lumMod val="50000"/>
                  </a:schemeClr>
                </a:solidFill>
                <a:latin typeface="Candara"/>
                <a:cs typeface="Candara"/>
              </a:rPr>
              <a:t>(continued)</a:t>
            </a:r>
            <a:endParaRPr lang="en-US" sz="1800" dirty="0" smtClean="0">
              <a:solidFill>
                <a:schemeClr val="accent1">
                  <a:lumMod val="50000"/>
                </a:schemeClr>
              </a:solidFill>
              <a:latin typeface="Candara"/>
              <a:cs typeface="Candara"/>
            </a:endParaRPr>
          </a:p>
          <a:p>
            <a:pPr marL="109728" indent="0">
              <a:buNone/>
            </a:pPr>
            <a:endParaRPr lang="en-US" sz="2600" dirty="0" smtClean="0">
              <a:solidFill>
                <a:srgbClr val="165160"/>
              </a:solidFill>
              <a:latin typeface="Candara"/>
              <a:cs typeface="Candara"/>
            </a:endParaRPr>
          </a:p>
          <a:p>
            <a:pPr marL="109728" indent="0" algn="ctr">
              <a:buNone/>
            </a:pPr>
            <a:r>
              <a:rPr lang="en-US" sz="2200" b="1" u="sng" dirty="0">
                <a:solidFill>
                  <a:srgbClr val="165160"/>
                </a:solidFill>
                <a:latin typeface="Candara"/>
                <a:cs typeface="Candara"/>
              </a:rPr>
              <a:t>Dress appropriately! (continued)</a:t>
            </a:r>
            <a:endParaRPr lang="en-US" sz="2200" dirty="0">
              <a:solidFill>
                <a:srgbClr val="165160"/>
              </a:solidFill>
              <a:latin typeface="Candara"/>
              <a:cs typeface="Candara"/>
            </a:endParaRPr>
          </a:p>
          <a:p>
            <a:pPr marL="109728" indent="0">
              <a:buNone/>
            </a:pPr>
            <a:r>
              <a:rPr lang="en-US" sz="2200" dirty="0" smtClean="0">
                <a:solidFill>
                  <a:srgbClr val="165160"/>
                </a:solidFill>
                <a:latin typeface="Candara"/>
                <a:cs typeface="Candara"/>
              </a:rPr>
              <a:t>If </a:t>
            </a:r>
            <a:r>
              <a:rPr lang="en-US" sz="2200" dirty="0">
                <a:solidFill>
                  <a:srgbClr val="165160"/>
                </a:solidFill>
                <a:latin typeface="Candara"/>
                <a:cs typeface="Candara"/>
              </a:rPr>
              <a:t>you [men] have long hair and think this will prevent you from getting the job you want, you should consider getting a haircut. Otherwise, if your hair is long, it should be combed back into a neat ponytail or in neat braids. </a:t>
            </a:r>
            <a:endParaRPr lang="en-US" sz="2200" dirty="0" smtClean="0">
              <a:solidFill>
                <a:srgbClr val="165160"/>
              </a:solidFill>
              <a:latin typeface="Candara"/>
              <a:cs typeface="Candara"/>
            </a:endParaRPr>
          </a:p>
          <a:p>
            <a:pPr marL="109728" indent="0">
              <a:buNone/>
            </a:pPr>
            <a:endParaRPr lang="en-US" sz="2200" dirty="0">
              <a:solidFill>
                <a:srgbClr val="165160"/>
              </a:solidFill>
              <a:latin typeface="Candara"/>
              <a:cs typeface="Candara"/>
            </a:endParaRPr>
          </a:p>
          <a:p>
            <a:pPr marL="109728" indent="0">
              <a:buNone/>
            </a:pPr>
            <a:r>
              <a:rPr lang="en-US" sz="2200" dirty="0">
                <a:solidFill>
                  <a:srgbClr val="165160"/>
                </a:solidFill>
                <a:latin typeface="Candara"/>
                <a:cs typeface="Candara"/>
              </a:rPr>
              <a:t>If you aren’t wearing a coat and tie, wear a dress shirt or polo shirt and slacks, and don’t wear jeans or oversize pants with cuff/bottoms that come below your shoe </a:t>
            </a:r>
            <a:r>
              <a:rPr lang="en-US" sz="2200" dirty="0" smtClean="0">
                <a:solidFill>
                  <a:srgbClr val="165160"/>
                </a:solidFill>
                <a:latin typeface="Candara"/>
                <a:cs typeface="Candara"/>
              </a:rPr>
              <a:t>soles.</a:t>
            </a:r>
          </a:p>
          <a:p>
            <a:pPr marL="109728" indent="0">
              <a:buNone/>
            </a:pPr>
            <a:endParaRPr lang="en-US" sz="2200" b="1" dirty="0">
              <a:solidFill>
                <a:srgbClr val="165160"/>
              </a:solidFill>
              <a:latin typeface="Candara"/>
              <a:cs typeface="Candara"/>
            </a:endParaRPr>
          </a:p>
          <a:p>
            <a:pPr marL="109728" indent="0">
              <a:buNone/>
            </a:pPr>
            <a:r>
              <a:rPr lang="en-US" sz="2200" b="1" dirty="0" smtClean="0">
                <a:solidFill>
                  <a:srgbClr val="165160"/>
                </a:solidFill>
                <a:latin typeface="Candara"/>
                <a:cs typeface="Candara"/>
              </a:rPr>
              <a:t>Greet </a:t>
            </a:r>
            <a:r>
              <a:rPr lang="en-US" sz="2200" b="1" dirty="0">
                <a:solidFill>
                  <a:srgbClr val="165160"/>
                </a:solidFill>
                <a:latin typeface="Candara"/>
                <a:cs typeface="Candara"/>
              </a:rPr>
              <a:t>your interviewer(s) with:</a:t>
            </a:r>
            <a:endParaRPr lang="en-US" sz="2200" dirty="0">
              <a:solidFill>
                <a:srgbClr val="165160"/>
              </a:solidFill>
              <a:latin typeface="Candara"/>
              <a:cs typeface="Candara"/>
            </a:endParaRPr>
          </a:p>
          <a:p>
            <a:pPr lvl="0">
              <a:buFont typeface="Wingdings" charset="2"/>
              <a:buChar char="§"/>
            </a:pPr>
            <a:r>
              <a:rPr lang="en-US" sz="2200" dirty="0">
                <a:solidFill>
                  <a:srgbClr val="165160"/>
                </a:solidFill>
                <a:latin typeface="Candara"/>
                <a:cs typeface="Candara"/>
              </a:rPr>
              <a:t>Direct eye contact</a:t>
            </a:r>
          </a:p>
          <a:p>
            <a:pPr lvl="0">
              <a:buFont typeface="Wingdings" charset="2"/>
              <a:buChar char="§"/>
            </a:pPr>
            <a:r>
              <a:rPr lang="en-US" sz="2200" dirty="0">
                <a:solidFill>
                  <a:srgbClr val="165160"/>
                </a:solidFill>
                <a:latin typeface="Candara"/>
                <a:cs typeface="Candara"/>
              </a:rPr>
              <a:t>A firm handshake</a:t>
            </a:r>
          </a:p>
          <a:p>
            <a:pPr lvl="0">
              <a:buFont typeface="Wingdings" charset="2"/>
              <a:buChar char="§"/>
            </a:pPr>
            <a:r>
              <a:rPr lang="en-US" sz="2200" dirty="0">
                <a:solidFill>
                  <a:srgbClr val="165160"/>
                </a:solidFill>
                <a:latin typeface="Candara"/>
                <a:cs typeface="Candara"/>
              </a:rPr>
              <a:t>Repeat his or her name out loud so you’ll remember it</a:t>
            </a:r>
          </a:p>
          <a:p>
            <a:pPr marL="109728" indent="0">
              <a:buNone/>
            </a:pPr>
            <a:r>
              <a:rPr lang="en-US" sz="2200" dirty="0">
                <a:solidFill>
                  <a:srgbClr val="165160"/>
                </a:solidFill>
                <a:latin typeface="Candara"/>
                <a:cs typeface="Candara"/>
              </a:rPr>
              <a:t> </a:t>
            </a:r>
          </a:p>
          <a:p>
            <a:pPr marL="109728" indent="0">
              <a:buNone/>
            </a:pPr>
            <a:r>
              <a:rPr lang="en-US" sz="2200" b="1" dirty="0" smtClean="0">
                <a:solidFill>
                  <a:srgbClr val="165160"/>
                </a:solidFill>
                <a:latin typeface="Candara"/>
                <a:cs typeface="Candara"/>
              </a:rPr>
              <a:t>Once </a:t>
            </a:r>
            <a:r>
              <a:rPr lang="en-US" sz="2200" b="1" dirty="0">
                <a:solidFill>
                  <a:srgbClr val="165160"/>
                </a:solidFill>
                <a:latin typeface="Candara"/>
                <a:cs typeface="Candara"/>
              </a:rPr>
              <a:t>you’re in the room or wherever you’re being interviewed…</a:t>
            </a:r>
            <a:endParaRPr lang="en-US" sz="2200" dirty="0">
              <a:solidFill>
                <a:srgbClr val="165160"/>
              </a:solidFill>
              <a:latin typeface="Candara"/>
              <a:cs typeface="Candara"/>
            </a:endParaRPr>
          </a:p>
          <a:p>
            <a:pPr lvl="0">
              <a:buFont typeface="Wingdings" charset="2"/>
              <a:buChar char="§"/>
            </a:pPr>
            <a:r>
              <a:rPr lang="en-US" sz="2200" dirty="0">
                <a:solidFill>
                  <a:srgbClr val="165160"/>
                </a:solidFill>
                <a:latin typeface="Candara"/>
                <a:cs typeface="Candara"/>
              </a:rPr>
              <a:t>Take your time to get settled</a:t>
            </a:r>
          </a:p>
          <a:p>
            <a:pPr lvl="0">
              <a:buFont typeface="Wingdings" charset="2"/>
              <a:buChar char="§"/>
            </a:pPr>
            <a:r>
              <a:rPr lang="en-US" sz="2200" dirty="0">
                <a:solidFill>
                  <a:srgbClr val="165160"/>
                </a:solidFill>
                <a:latin typeface="Candara"/>
                <a:cs typeface="Candara"/>
              </a:rPr>
              <a:t>Don’t allow yourself to feel rushed</a:t>
            </a:r>
          </a:p>
          <a:p>
            <a:pPr lvl="0">
              <a:buFont typeface="Wingdings" charset="2"/>
              <a:buChar char="§"/>
            </a:pPr>
            <a:r>
              <a:rPr lang="en-US" sz="2200" dirty="0">
                <a:solidFill>
                  <a:srgbClr val="165160"/>
                </a:solidFill>
                <a:latin typeface="Candara"/>
                <a:cs typeface="Candara"/>
              </a:rPr>
              <a:t>Answer questions slowly and concisely</a:t>
            </a:r>
          </a:p>
          <a:p>
            <a:pPr lvl="0">
              <a:buFont typeface="Wingdings" charset="2"/>
              <a:buChar char="§"/>
            </a:pPr>
            <a:r>
              <a:rPr lang="en-US" sz="2200" dirty="0">
                <a:solidFill>
                  <a:srgbClr val="165160"/>
                </a:solidFill>
                <a:latin typeface="Candara"/>
                <a:cs typeface="Candara"/>
              </a:rPr>
              <a:t>Let your personality shine! Relax and breathe!</a:t>
            </a:r>
          </a:p>
          <a:p>
            <a:pPr marL="109728" indent="0">
              <a:buNone/>
            </a:pPr>
            <a:endParaRPr lang="en-US" sz="3200" b="1" dirty="0" smtClean="0">
              <a:solidFill>
                <a:srgbClr val="165160"/>
              </a:solidFill>
              <a:latin typeface="Candara"/>
              <a:cs typeface="Candara"/>
            </a:endParaRPr>
          </a:p>
          <a:p>
            <a:pPr marL="365760" lvl="1" indent="0">
              <a:buNone/>
            </a:pPr>
            <a:r>
              <a:rPr lang="en-US" sz="1800" b="1" dirty="0" smtClean="0">
                <a:solidFill>
                  <a:srgbClr val="165160"/>
                </a:solidFill>
                <a:latin typeface="Candara"/>
                <a:cs typeface="Candara"/>
              </a:rPr>
              <a:t>				</a:t>
            </a:r>
            <a:r>
              <a:rPr lang="en-US" sz="1800" b="1" i="1" dirty="0" smtClean="0">
                <a:solidFill>
                  <a:srgbClr val="165160"/>
                </a:solidFill>
                <a:latin typeface="Candara"/>
                <a:cs typeface="Candara"/>
              </a:rPr>
              <a:t>(continued next page)</a:t>
            </a:r>
            <a:endParaRPr lang="en-US" sz="1800" b="1" i="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34</a:t>
            </a:fld>
            <a:endParaRPr lang="en-US" dirty="0"/>
          </a:p>
        </p:txBody>
      </p:sp>
    </p:spTree>
    <p:extLst>
      <p:ext uri="{BB962C8B-B14F-4D97-AF65-F5344CB8AC3E}">
        <p14:creationId xmlns:p14="http://schemas.microsoft.com/office/powerpoint/2010/main" val="2596702590"/>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a:bodyPr>
          <a:lstStyle/>
          <a:p>
            <a:pPr marL="109728" indent="0" algn="ctr">
              <a:buNone/>
            </a:pPr>
            <a:r>
              <a:rPr lang="en-US" sz="1800" b="1" u="sng" dirty="0" smtClean="0">
                <a:solidFill>
                  <a:schemeClr val="accent1">
                    <a:lumMod val="50000"/>
                  </a:schemeClr>
                </a:solidFill>
                <a:latin typeface="Candara"/>
                <a:cs typeface="Candara"/>
              </a:rPr>
              <a:t>Stage 2: Engage during your interview</a:t>
            </a:r>
            <a:r>
              <a:rPr lang="en-US" sz="2900" b="1" u="sng" dirty="0" smtClean="0">
                <a:solidFill>
                  <a:schemeClr val="accent1">
                    <a:lumMod val="50000"/>
                  </a:schemeClr>
                </a:solidFill>
                <a:latin typeface="Candara"/>
                <a:cs typeface="Candara"/>
              </a:rPr>
              <a:t> </a:t>
            </a:r>
            <a:r>
              <a:rPr lang="en-US" sz="1400" b="1" u="sng" dirty="0" smtClean="0">
                <a:solidFill>
                  <a:schemeClr val="accent1">
                    <a:lumMod val="50000"/>
                  </a:schemeClr>
                </a:solidFill>
                <a:latin typeface="Candara"/>
                <a:cs typeface="Candara"/>
              </a:rPr>
              <a:t>(continued)</a:t>
            </a:r>
            <a:endParaRPr lang="en-US" sz="1500" dirty="0" smtClean="0">
              <a:solidFill>
                <a:schemeClr val="accent1">
                  <a:lumMod val="50000"/>
                </a:schemeClr>
              </a:solidFill>
              <a:latin typeface="Candara" pitchFamily="34" charset="0"/>
            </a:endParaRPr>
          </a:p>
          <a:p>
            <a:pPr marL="109728" indent="0">
              <a:buNone/>
            </a:pPr>
            <a:r>
              <a:rPr lang="en-US" sz="1700" b="1" dirty="0" smtClean="0">
                <a:solidFill>
                  <a:schemeClr val="accent1">
                    <a:lumMod val="50000"/>
                  </a:schemeClr>
                </a:solidFill>
                <a:latin typeface="Candara" pitchFamily="34" charset="0"/>
              </a:rPr>
              <a:t>Whenever you’re answering questions, don’t use one-word answers. Rather, think </a:t>
            </a:r>
            <a:r>
              <a:rPr lang="en-US" sz="1700" b="1" dirty="0">
                <a:solidFill>
                  <a:schemeClr val="accent1">
                    <a:lumMod val="50000"/>
                  </a:schemeClr>
                </a:solidFill>
                <a:latin typeface="Candara" pitchFamily="34" charset="0"/>
              </a:rPr>
              <a:t>of your answers as having </a:t>
            </a:r>
            <a:r>
              <a:rPr lang="en-US" sz="1700" b="1" dirty="0" smtClean="0">
                <a:solidFill>
                  <a:schemeClr val="accent1">
                    <a:lumMod val="50000"/>
                  </a:schemeClr>
                </a:solidFill>
                <a:latin typeface="Candara" pitchFamily="34" charset="0"/>
              </a:rPr>
              <a:t>two </a:t>
            </a:r>
            <a:r>
              <a:rPr lang="en-US" sz="1700" b="1" dirty="0">
                <a:solidFill>
                  <a:schemeClr val="accent1">
                    <a:lumMod val="50000"/>
                  </a:schemeClr>
                </a:solidFill>
                <a:latin typeface="Candara" pitchFamily="34" charset="0"/>
              </a:rPr>
              <a:t>parts</a:t>
            </a:r>
            <a:r>
              <a:rPr lang="en-US" sz="1700" b="1" dirty="0" smtClean="0">
                <a:solidFill>
                  <a:schemeClr val="accent1">
                    <a:lumMod val="50000"/>
                  </a:schemeClr>
                </a:solidFill>
                <a:latin typeface="Candara" pitchFamily="34" charset="0"/>
              </a:rPr>
              <a:t>: </a:t>
            </a:r>
          </a:p>
          <a:p>
            <a:pPr marL="109728" indent="0" algn="ctr">
              <a:buNone/>
            </a:pPr>
            <a:endParaRPr lang="en-US" sz="1700" dirty="0" smtClean="0">
              <a:solidFill>
                <a:schemeClr val="accent1">
                  <a:lumMod val="50000"/>
                </a:schemeClr>
              </a:solidFill>
              <a:latin typeface="Candara" pitchFamily="34" charset="0"/>
            </a:endParaRPr>
          </a:p>
          <a:p>
            <a:pPr marL="109728" indent="0" algn="ctr">
              <a:buNone/>
            </a:pPr>
            <a:r>
              <a:rPr lang="en-US" sz="1700" dirty="0" smtClean="0">
                <a:solidFill>
                  <a:schemeClr val="accent1">
                    <a:lumMod val="50000"/>
                  </a:schemeClr>
                </a:solidFill>
                <a:latin typeface="Candara" pitchFamily="34" charset="0"/>
              </a:rPr>
              <a:t> (1) </a:t>
            </a:r>
            <a:r>
              <a:rPr lang="en-US" sz="1700" b="1" i="1" dirty="0" smtClean="0">
                <a:solidFill>
                  <a:schemeClr val="accent1">
                    <a:lumMod val="50000"/>
                  </a:schemeClr>
                </a:solidFill>
                <a:latin typeface="Candara" pitchFamily="34" charset="0"/>
              </a:rPr>
              <a:t>What</a:t>
            </a:r>
            <a:r>
              <a:rPr lang="en-US" sz="1700" dirty="0" smtClean="0">
                <a:solidFill>
                  <a:schemeClr val="accent1">
                    <a:lumMod val="50000"/>
                  </a:schemeClr>
                </a:solidFill>
                <a:latin typeface="Candara" pitchFamily="34" charset="0"/>
              </a:rPr>
              <a:t> and (2</a:t>
            </a:r>
            <a:r>
              <a:rPr lang="en-US" sz="1700" i="1" dirty="0" smtClean="0">
                <a:solidFill>
                  <a:schemeClr val="accent1">
                    <a:lumMod val="50000"/>
                  </a:schemeClr>
                </a:solidFill>
                <a:latin typeface="Candara" pitchFamily="34" charset="0"/>
              </a:rPr>
              <a:t>) </a:t>
            </a:r>
            <a:r>
              <a:rPr lang="en-US" sz="1700" b="1" i="1" dirty="0" smtClean="0">
                <a:solidFill>
                  <a:schemeClr val="accent1">
                    <a:lumMod val="50000"/>
                  </a:schemeClr>
                </a:solidFill>
                <a:latin typeface="Candara" pitchFamily="34" charset="0"/>
              </a:rPr>
              <a:t>Why</a:t>
            </a:r>
            <a:r>
              <a:rPr lang="en-US" sz="1700" i="1" dirty="0" smtClean="0">
                <a:solidFill>
                  <a:schemeClr val="accent1">
                    <a:lumMod val="50000"/>
                  </a:schemeClr>
                </a:solidFill>
                <a:latin typeface="Candara" pitchFamily="34" charset="0"/>
              </a:rPr>
              <a:t> </a:t>
            </a:r>
            <a:r>
              <a:rPr lang="en-US" sz="1700" dirty="0" smtClean="0">
                <a:solidFill>
                  <a:schemeClr val="accent1">
                    <a:lumMod val="50000"/>
                  </a:schemeClr>
                </a:solidFill>
                <a:latin typeface="Candara" pitchFamily="34" charset="0"/>
              </a:rPr>
              <a:t>or </a:t>
            </a:r>
            <a:r>
              <a:rPr lang="en-US" sz="1700" b="1" i="1" dirty="0" smtClean="0">
                <a:solidFill>
                  <a:schemeClr val="accent1">
                    <a:lumMod val="50000"/>
                  </a:schemeClr>
                </a:solidFill>
                <a:latin typeface="Candara" pitchFamily="34" charset="0"/>
              </a:rPr>
              <a:t>How</a:t>
            </a:r>
          </a:p>
          <a:p>
            <a:pPr marL="109728" indent="0" algn="ctr">
              <a:buNone/>
            </a:pPr>
            <a:endParaRPr lang="en-US" sz="1700" b="1" dirty="0">
              <a:solidFill>
                <a:schemeClr val="accent1">
                  <a:lumMod val="50000"/>
                </a:schemeClr>
              </a:solidFill>
              <a:latin typeface="Candara" pitchFamily="34" charset="0"/>
            </a:endParaRPr>
          </a:p>
          <a:p>
            <a:pPr marL="109728" indent="0">
              <a:buNone/>
            </a:pPr>
            <a:r>
              <a:rPr lang="en-US" sz="1700" dirty="0">
                <a:solidFill>
                  <a:schemeClr val="accent1">
                    <a:lumMod val="50000"/>
                  </a:schemeClr>
                </a:solidFill>
                <a:latin typeface="Candara" pitchFamily="34" charset="0"/>
              </a:rPr>
              <a:t>So, for example, if you’re asked: “What is your favorite subject?” </a:t>
            </a:r>
            <a:r>
              <a:rPr lang="en-US" sz="1700" dirty="0" smtClean="0">
                <a:solidFill>
                  <a:schemeClr val="accent1">
                    <a:lumMod val="50000"/>
                  </a:schemeClr>
                </a:solidFill>
                <a:latin typeface="Candara" pitchFamily="34" charset="0"/>
              </a:rPr>
              <a:t>move (without stopping) straight from part (1) right into part (2). An example might be:</a:t>
            </a:r>
            <a:endParaRPr lang="en-US" sz="1700" dirty="0">
              <a:solidFill>
                <a:schemeClr val="accent1">
                  <a:lumMod val="50000"/>
                </a:schemeClr>
              </a:solidFill>
              <a:latin typeface="Candara" pitchFamily="34" charset="0"/>
            </a:endParaRPr>
          </a:p>
          <a:p>
            <a:pPr>
              <a:buFont typeface="Wingdings" pitchFamily="2" charset="2"/>
              <a:buChar char="Ø"/>
            </a:pPr>
            <a:endParaRPr lang="en-US" sz="1700" b="1" dirty="0">
              <a:solidFill>
                <a:schemeClr val="accent1">
                  <a:lumMod val="50000"/>
                </a:schemeClr>
              </a:solidFill>
              <a:latin typeface="Candara" pitchFamily="34" charset="0"/>
            </a:endParaRPr>
          </a:p>
          <a:p>
            <a:pPr marL="109728" indent="0">
              <a:buNone/>
            </a:pPr>
            <a:r>
              <a:rPr lang="en-US" sz="1700" dirty="0">
                <a:solidFill>
                  <a:schemeClr val="accent1">
                    <a:lumMod val="50000"/>
                  </a:schemeClr>
                </a:solidFill>
                <a:latin typeface="Candara" pitchFamily="34" charset="0"/>
              </a:rPr>
              <a:t>[</a:t>
            </a:r>
            <a:r>
              <a:rPr lang="en-US" sz="1700" b="1" i="1" dirty="0">
                <a:solidFill>
                  <a:schemeClr val="accent1">
                    <a:lumMod val="50000"/>
                  </a:schemeClr>
                </a:solidFill>
                <a:latin typeface="Candara" pitchFamily="34" charset="0"/>
              </a:rPr>
              <a:t>What:</a:t>
            </a:r>
            <a:r>
              <a:rPr lang="en-US" sz="1700" dirty="0">
                <a:solidFill>
                  <a:schemeClr val="accent1">
                    <a:lumMod val="50000"/>
                  </a:schemeClr>
                </a:solidFill>
                <a:latin typeface="Candara" pitchFamily="34" charset="0"/>
              </a:rPr>
              <a:t>] “My favorite subject in school is biology”</a:t>
            </a:r>
          </a:p>
          <a:p>
            <a:pPr marL="109728" indent="0">
              <a:buNone/>
            </a:pPr>
            <a:r>
              <a:rPr lang="en-US" sz="1700" dirty="0">
                <a:solidFill>
                  <a:schemeClr val="accent1">
                    <a:lumMod val="50000"/>
                  </a:schemeClr>
                </a:solidFill>
                <a:latin typeface="Candara" pitchFamily="34" charset="0"/>
              </a:rPr>
              <a:t>[</a:t>
            </a:r>
            <a:r>
              <a:rPr lang="en-US" sz="1700" b="1" i="1" dirty="0">
                <a:solidFill>
                  <a:schemeClr val="accent1">
                    <a:lumMod val="50000"/>
                  </a:schemeClr>
                </a:solidFill>
                <a:latin typeface="Candara" pitchFamily="34" charset="0"/>
              </a:rPr>
              <a:t>Why:</a:t>
            </a:r>
            <a:r>
              <a:rPr lang="en-US" sz="1700" dirty="0">
                <a:solidFill>
                  <a:schemeClr val="accent1">
                    <a:lumMod val="50000"/>
                  </a:schemeClr>
                </a:solidFill>
                <a:latin typeface="Candara" pitchFamily="34" charset="0"/>
              </a:rPr>
              <a:t>] “I had a great teacher who really motivated me to learn.</a:t>
            </a:r>
            <a:r>
              <a:rPr lang="en-US" sz="1700" dirty="0" smtClean="0">
                <a:solidFill>
                  <a:schemeClr val="accent1">
                    <a:lumMod val="50000"/>
                  </a:schemeClr>
                </a:solidFill>
                <a:latin typeface="Candara" pitchFamily="34" charset="0"/>
              </a:rPr>
              <a:t>”</a:t>
            </a:r>
          </a:p>
          <a:p>
            <a:pPr marL="109728" indent="0">
              <a:buNone/>
            </a:pPr>
            <a:endParaRPr lang="en-US" sz="1700" b="1" dirty="0">
              <a:solidFill>
                <a:schemeClr val="accent1">
                  <a:lumMod val="50000"/>
                </a:schemeClr>
              </a:solidFill>
              <a:latin typeface="Candara" pitchFamily="34" charset="0"/>
              <a:cs typeface="Candara"/>
            </a:endParaRPr>
          </a:p>
          <a:p>
            <a:pPr marL="109728" indent="0">
              <a:buNone/>
            </a:pPr>
            <a:r>
              <a:rPr lang="en-US" sz="1700" dirty="0" smtClean="0">
                <a:solidFill>
                  <a:schemeClr val="accent1">
                    <a:lumMod val="50000"/>
                  </a:schemeClr>
                </a:solidFill>
                <a:latin typeface="Candara"/>
                <a:cs typeface="Candara"/>
              </a:rPr>
              <a:t>Or if you’re asked why you’re considering a certain profession or job, break up your answer into 2 parts:</a:t>
            </a:r>
          </a:p>
          <a:p>
            <a:pPr marL="109728" indent="0">
              <a:buNone/>
            </a:pPr>
            <a:endParaRPr lang="en-US" sz="1700" dirty="0">
              <a:solidFill>
                <a:schemeClr val="accent1">
                  <a:lumMod val="50000"/>
                </a:schemeClr>
              </a:solidFill>
              <a:latin typeface="Candara"/>
              <a:cs typeface="Candara"/>
            </a:endParaRPr>
          </a:p>
          <a:p>
            <a:pPr marL="109728" indent="0">
              <a:buNone/>
            </a:pPr>
            <a:r>
              <a:rPr lang="en-US" sz="1700" dirty="0" smtClean="0">
                <a:solidFill>
                  <a:schemeClr val="accent1">
                    <a:lumMod val="50000"/>
                  </a:schemeClr>
                </a:solidFill>
                <a:latin typeface="Candara"/>
                <a:cs typeface="Candara"/>
              </a:rPr>
              <a:t>[</a:t>
            </a:r>
            <a:r>
              <a:rPr lang="en-US" sz="1700" b="1" i="1" dirty="0" smtClean="0">
                <a:solidFill>
                  <a:schemeClr val="accent1">
                    <a:lumMod val="50000"/>
                  </a:schemeClr>
                </a:solidFill>
                <a:latin typeface="Candara"/>
                <a:cs typeface="Candara"/>
              </a:rPr>
              <a:t>What:</a:t>
            </a:r>
            <a:r>
              <a:rPr lang="en-US" sz="1700" dirty="0" smtClean="0">
                <a:solidFill>
                  <a:schemeClr val="accent1">
                    <a:lumMod val="50000"/>
                  </a:schemeClr>
                </a:solidFill>
                <a:latin typeface="Candara"/>
                <a:cs typeface="Candara"/>
              </a:rPr>
              <a:t>] I’ve always enjoyed doing x, y, and z</a:t>
            </a:r>
          </a:p>
          <a:p>
            <a:pPr marL="109728" indent="0">
              <a:buNone/>
            </a:pPr>
            <a:r>
              <a:rPr lang="en-US" sz="1700" dirty="0" smtClean="0">
                <a:solidFill>
                  <a:schemeClr val="accent1">
                    <a:lumMod val="50000"/>
                  </a:schemeClr>
                </a:solidFill>
                <a:latin typeface="Candara"/>
                <a:cs typeface="Candara"/>
              </a:rPr>
              <a:t>[</a:t>
            </a:r>
            <a:r>
              <a:rPr lang="en-US" sz="1700" b="1" i="1" dirty="0" smtClean="0">
                <a:solidFill>
                  <a:schemeClr val="accent1">
                    <a:lumMod val="50000"/>
                  </a:schemeClr>
                </a:solidFill>
                <a:latin typeface="Candara"/>
                <a:cs typeface="Candara"/>
              </a:rPr>
              <a:t>Why</a:t>
            </a:r>
            <a:r>
              <a:rPr lang="en-US" sz="1700" i="1" dirty="0" smtClean="0">
                <a:solidFill>
                  <a:schemeClr val="accent1">
                    <a:lumMod val="50000"/>
                  </a:schemeClr>
                </a:solidFill>
                <a:latin typeface="Candara"/>
                <a:cs typeface="Candara"/>
              </a:rPr>
              <a:t>:</a:t>
            </a:r>
            <a:r>
              <a:rPr lang="en-US" sz="1700" dirty="0" smtClean="0">
                <a:solidFill>
                  <a:schemeClr val="accent1">
                    <a:lumMod val="50000"/>
                  </a:schemeClr>
                </a:solidFill>
                <a:latin typeface="Candara"/>
                <a:cs typeface="Candara"/>
              </a:rPr>
              <a:t>]  Because I spent a month interning in that area and really enjoyed what I saw and what I learned during that time.</a:t>
            </a:r>
          </a:p>
          <a:p>
            <a:pPr marL="109728" indent="0">
              <a:buNone/>
            </a:pPr>
            <a:endParaRPr lang="en-US" sz="1700" dirty="0">
              <a:solidFill>
                <a:schemeClr val="accent1">
                  <a:lumMod val="50000"/>
                </a:schemeClr>
              </a:solidFill>
              <a:latin typeface="Candara"/>
              <a:cs typeface="Candara"/>
            </a:endParaRPr>
          </a:p>
          <a:p>
            <a:pPr marL="109728" indent="0">
              <a:buNone/>
            </a:pPr>
            <a:r>
              <a:rPr lang="en-US" sz="1700" b="1" i="1" dirty="0" smtClean="0">
                <a:solidFill>
                  <a:schemeClr val="accent1">
                    <a:lumMod val="50000"/>
                  </a:schemeClr>
                </a:solidFill>
                <a:latin typeface="Candara"/>
                <a:cs typeface="Candara"/>
              </a:rPr>
              <a:t>				</a:t>
            </a:r>
            <a:r>
              <a:rPr lang="en-US" sz="1400" b="1" i="1" dirty="0" smtClean="0">
                <a:solidFill>
                  <a:schemeClr val="accent1">
                    <a:lumMod val="50000"/>
                  </a:schemeClr>
                </a:solidFill>
                <a:latin typeface="Candara"/>
                <a:cs typeface="Candara"/>
              </a:rPr>
              <a:t>(continued next page)</a:t>
            </a:r>
          </a:p>
        </p:txBody>
      </p:sp>
      <p:sp>
        <p:nvSpPr>
          <p:cNvPr id="16" name="Slide Number Placeholder 15"/>
          <p:cNvSpPr>
            <a:spLocks noGrp="1"/>
          </p:cNvSpPr>
          <p:nvPr>
            <p:ph type="sldNum" sz="quarter" idx="12"/>
          </p:nvPr>
        </p:nvSpPr>
        <p:spPr/>
        <p:txBody>
          <a:bodyPr/>
          <a:lstStyle/>
          <a:p>
            <a:fld id="{EA4CBDFB-8A55-455A-B3E0-6E05DAED4A56}" type="slidenum">
              <a:rPr lang="en-US" smtClean="0"/>
              <a:pPr/>
              <a:t>35</a:t>
            </a:fld>
            <a:endParaRPr lang="en-US" dirty="0"/>
          </a:p>
        </p:txBody>
      </p:sp>
    </p:spTree>
    <p:extLst>
      <p:ext uri="{BB962C8B-B14F-4D97-AF65-F5344CB8AC3E}">
        <p14:creationId xmlns:p14="http://schemas.microsoft.com/office/powerpoint/2010/main" val="414959032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lnSpcReduction="10000"/>
          </a:bodyPr>
          <a:lstStyle/>
          <a:p>
            <a:pPr marL="109728" indent="0" algn="ctr">
              <a:buNone/>
            </a:pPr>
            <a:r>
              <a:rPr lang="en-US" sz="1900" b="1" u="sng" dirty="0" smtClean="0">
                <a:solidFill>
                  <a:srgbClr val="165160"/>
                </a:solidFill>
                <a:latin typeface="Candara"/>
                <a:cs typeface="Candara"/>
              </a:rPr>
              <a:t>Stage 2: Engage during your interview </a:t>
            </a:r>
            <a:r>
              <a:rPr lang="en-US" sz="1400" b="1" u="sng" dirty="0" smtClean="0">
                <a:solidFill>
                  <a:schemeClr val="accent1">
                    <a:lumMod val="50000"/>
                  </a:schemeClr>
                </a:solidFill>
                <a:latin typeface="Candara"/>
                <a:cs typeface="Candara"/>
              </a:rPr>
              <a:t>(continued)</a:t>
            </a:r>
            <a:endParaRPr lang="en-US" sz="1400" dirty="0" smtClean="0">
              <a:solidFill>
                <a:schemeClr val="accent1">
                  <a:lumMod val="50000"/>
                </a:schemeClr>
              </a:solidFill>
              <a:latin typeface="Candara"/>
              <a:cs typeface="Candara"/>
            </a:endParaRPr>
          </a:p>
          <a:p>
            <a:pPr marL="109728" indent="0">
              <a:buNone/>
            </a:pPr>
            <a:endParaRPr lang="en-US" sz="2600" dirty="0" smtClean="0">
              <a:solidFill>
                <a:srgbClr val="165160"/>
              </a:solidFill>
              <a:latin typeface="Candara"/>
              <a:cs typeface="Candara"/>
            </a:endParaRPr>
          </a:p>
          <a:p>
            <a:pPr marL="109728" indent="0">
              <a:buNone/>
            </a:pPr>
            <a:r>
              <a:rPr lang="en-US" sz="1900" b="1" dirty="0">
                <a:solidFill>
                  <a:srgbClr val="165160"/>
                </a:solidFill>
                <a:latin typeface="Candara"/>
                <a:cs typeface="Candara"/>
              </a:rPr>
              <a:t>During the interview:</a:t>
            </a:r>
            <a:endParaRPr lang="en-US" sz="1900" dirty="0">
              <a:solidFill>
                <a:srgbClr val="165160"/>
              </a:solidFill>
              <a:latin typeface="Candara"/>
              <a:cs typeface="Candara"/>
            </a:endParaRPr>
          </a:p>
          <a:p>
            <a:pPr lvl="0">
              <a:buFont typeface="Wingdings" charset="2"/>
              <a:buChar char="§"/>
            </a:pPr>
            <a:r>
              <a:rPr lang="en-US" sz="1900" dirty="0">
                <a:solidFill>
                  <a:srgbClr val="165160"/>
                </a:solidFill>
                <a:latin typeface="Candara"/>
                <a:cs typeface="Candara"/>
              </a:rPr>
              <a:t>Make sure you </a:t>
            </a:r>
            <a:r>
              <a:rPr lang="en-US" sz="1900" b="1" i="1" dirty="0">
                <a:solidFill>
                  <a:schemeClr val="accent1">
                    <a:lumMod val="50000"/>
                  </a:schemeClr>
                </a:solidFill>
                <a:latin typeface="Candara"/>
                <a:cs typeface="Candara"/>
              </a:rPr>
              <a:t>take notes</a:t>
            </a:r>
            <a:r>
              <a:rPr lang="en-US" sz="1900" dirty="0">
                <a:solidFill>
                  <a:srgbClr val="165160"/>
                </a:solidFill>
                <a:latin typeface="Candara"/>
                <a:cs typeface="Candara"/>
              </a:rPr>
              <a:t> so you can remember all that your interviewer is telling you. For example, he might be giving you the names of companies and/or industries to explore further; or he might be giving you the names of actual individuals to contact so, again, </a:t>
            </a:r>
            <a:r>
              <a:rPr lang="en-US" sz="1900" b="1" i="1" dirty="0">
                <a:solidFill>
                  <a:srgbClr val="165160"/>
                </a:solidFill>
                <a:latin typeface="Candara"/>
                <a:cs typeface="Candara"/>
              </a:rPr>
              <a:t>take notes</a:t>
            </a:r>
            <a:r>
              <a:rPr lang="en-US" sz="1900" dirty="0">
                <a:solidFill>
                  <a:srgbClr val="165160"/>
                </a:solidFill>
                <a:latin typeface="Candara"/>
                <a:cs typeface="Candara"/>
              </a:rPr>
              <a:t>! During this type of interview, pretend that you are an investigative reporter and you want to gather as much information as you can in order to help yourself as you pave the way for your career. </a:t>
            </a:r>
          </a:p>
          <a:p>
            <a:pPr marL="109728" indent="0">
              <a:buNone/>
            </a:pPr>
            <a:r>
              <a:rPr lang="en-US" sz="1900" b="1" dirty="0">
                <a:solidFill>
                  <a:srgbClr val="165160"/>
                </a:solidFill>
                <a:latin typeface="Candara"/>
                <a:cs typeface="Candara"/>
              </a:rPr>
              <a:t> </a:t>
            </a:r>
            <a:endParaRPr lang="en-US" sz="1900" dirty="0">
              <a:solidFill>
                <a:srgbClr val="165160"/>
              </a:solidFill>
              <a:latin typeface="Candara"/>
              <a:cs typeface="Candara"/>
            </a:endParaRPr>
          </a:p>
          <a:p>
            <a:pPr marL="109728" indent="0">
              <a:buNone/>
            </a:pPr>
            <a:r>
              <a:rPr lang="en-US" sz="1900" b="1" dirty="0">
                <a:solidFill>
                  <a:srgbClr val="165160"/>
                </a:solidFill>
                <a:latin typeface="Candara"/>
                <a:cs typeface="Candara"/>
              </a:rPr>
              <a:t>At the end of the interview:</a:t>
            </a:r>
            <a:endParaRPr lang="en-US" sz="1900" dirty="0">
              <a:solidFill>
                <a:srgbClr val="165160"/>
              </a:solidFill>
              <a:latin typeface="Candara"/>
              <a:cs typeface="Candara"/>
            </a:endParaRPr>
          </a:p>
          <a:p>
            <a:pPr lvl="0">
              <a:buFont typeface="Wingdings" charset="2"/>
              <a:buChar char="§"/>
            </a:pPr>
            <a:r>
              <a:rPr lang="en-US" sz="1900" dirty="0">
                <a:solidFill>
                  <a:srgbClr val="165160"/>
                </a:solidFill>
                <a:latin typeface="Candara"/>
                <a:cs typeface="Candara"/>
              </a:rPr>
              <a:t>Confirm with your interviewer what the next steps need to be. If he’s given you the names of individuals to call, make sure you have their correct names and contact information. If he’s recommended that you investigate X, Y or Z companies, repeat the names of those companies out loud so he can confirm with you that you’ve got the correct information.</a:t>
            </a:r>
          </a:p>
          <a:p>
            <a:pPr marL="109728" indent="0">
              <a:buNone/>
            </a:pPr>
            <a:endParaRPr lang="en-US" sz="1400" b="1" i="1" dirty="0" smtClean="0">
              <a:solidFill>
                <a:srgbClr val="165160"/>
              </a:solidFill>
              <a:latin typeface="Candara"/>
              <a:cs typeface="Candara"/>
            </a:endParaRPr>
          </a:p>
          <a:p>
            <a:pPr marL="109728" indent="0">
              <a:buNone/>
            </a:pPr>
            <a:r>
              <a:rPr lang="en-US" sz="1400" b="1" i="1" dirty="0">
                <a:solidFill>
                  <a:srgbClr val="165160"/>
                </a:solidFill>
                <a:latin typeface="Candara"/>
                <a:cs typeface="Candara"/>
              </a:rPr>
              <a:t>	</a:t>
            </a:r>
            <a:r>
              <a:rPr lang="en-US" sz="1400" b="1" i="1" dirty="0" smtClean="0">
                <a:solidFill>
                  <a:srgbClr val="165160"/>
                </a:solidFill>
                <a:latin typeface="Candara"/>
                <a:cs typeface="Candara"/>
              </a:rPr>
              <a:t>			(continued next page)</a:t>
            </a:r>
            <a:endParaRPr lang="en-US" sz="1400" b="1" i="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36</a:t>
            </a:fld>
            <a:endParaRPr lang="en-US" dirty="0"/>
          </a:p>
        </p:txBody>
      </p:sp>
    </p:spTree>
    <p:extLst>
      <p:ext uri="{BB962C8B-B14F-4D97-AF65-F5344CB8AC3E}">
        <p14:creationId xmlns:p14="http://schemas.microsoft.com/office/powerpoint/2010/main" val="762109263"/>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a:bodyPr>
          <a:lstStyle/>
          <a:p>
            <a:pPr marL="109728" indent="0" algn="ctr">
              <a:buNone/>
            </a:pPr>
            <a:r>
              <a:rPr lang="en-US" sz="2000" b="1" u="sng" dirty="0" smtClean="0">
                <a:solidFill>
                  <a:srgbClr val="165160"/>
                </a:solidFill>
                <a:latin typeface="Candara"/>
                <a:cs typeface="Candara"/>
              </a:rPr>
              <a:t>Stage 2: Engage during your interview </a:t>
            </a:r>
            <a:r>
              <a:rPr lang="en-US" sz="1400" b="1" u="sng" dirty="0" smtClean="0">
                <a:solidFill>
                  <a:schemeClr val="accent1">
                    <a:lumMod val="50000"/>
                  </a:schemeClr>
                </a:solidFill>
                <a:latin typeface="Candara"/>
                <a:cs typeface="Candara"/>
              </a:rPr>
              <a:t>(continued)</a:t>
            </a:r>
            <a:endParaRPr lang="en-US" sz="1400" dirty="0" smtClean="0">
              <a:solidFill>
                <a:schemeClr val="accent1">
                  <a:lumMod val="50000"/>
                </a:schemeClr>
              </a:solidFill>
              <a:latin typeface="Candara"/>
              <a:cs typeface="Candara"/>
            </a:endParaRPr>
          </a:p>
          <a:p>
            <a:pPr marL="109728" indent="0">
              <a:buNone/>
            </a:pPr>
            <a:endParaRPr lang="en-US" sz="2600" dirty="0" smtClean="0">
              <a:solidFill>
                <a:srgbClr val="165160"/>
              </a:solidFill>
              <a:latin typeface="Candara"/>
              <a:cs typeface="Candara"/>
            </a:endParaRPr>
          </a:p>
          <a:p>
            <a:pPr marL="109728" indent="0">
              <a:buNone/>
            </a:pPr>
            <a:r>
              <a:rPr lang="en-US" sz="2000" b="1" dirty="0">
                <a:solidFill>
                  <a:srgbClr val="165160"/>
                </a:solidFill>
                <a:latin typeface="Candara"/>
                <a:cs typeface="Candara"/>
              </a:rPr>
              <a:t>When you’re about to leave…</a:t>
            </a:r>
            <a:endParaRPr lang="en-US" sz="2000" dirty="0">
              <a:solidFill>
                <a:srgbClr val="165160"/>
              </a:solidFill>
              <a:latin typeface="Candara"/>
              <a:cs typeface="Candara"/>
            </a:endParaRPr>
          </a:p>
          <a:p>
            <a:pPr lvl="0">
              <a:buFont typeface="Wingdings" charset="2"/>
              <a:buChar char="§"/>
            </a:pPr>
            <a:r>
              <a:rPr lang="en-US" sz="2000" dirty="0">
                <a:solidFill>
                  <a:srgbClr val="165160"/>
                </a:solidFill>
                <a:latin typeface="Candara"/>
                <a:cs typeface="Candara"/>
              </a:rPr>
              <a:t>Look your interviewer in the eye, offer a firm handshake and thank him for his time.</a:t>
            </a:r>
          </a:p>
          <a:p>
            <a:pPr marL="109728" lvl="0" indent="0">
              <a:buNone/>
            </a:pPr>
            <a:endParaRPr lang="en-US" sz="2000" dirty="0" smtClean="0">
              <a:solidFill>
                <a:srgbClr val="165160"/>
              </a:solidFill>
              <a:latin typeface="Candara"/>
              <a:cs typeface="Candara"/>
            </a:endParaRPr>
          </a:p>
          <a:p>
            <a:pPr lvl="0">
              <a:buFont typeface="Wingdings" charset="2"/>
              <a:buChar char="§"/>
            </a:pPr>
            <a:r>
              <a:rPr lang="en-US" sz="2000" dirty="0" smtClean="0">
                <a:solidFill>
                  <a:srgbClr val="165160"/>
                </a:solidFill>
                <a:latin typeface="Candara"/>
                <a:cs typeface="Candara"/>
              </a:rPr>
              <a:t>If</a:t>
            </a:r>
            <a:r>
              <a:rPr lang="en-US" sz="2000" dirty="0">
                <a:solidFill>
                  <a:srgbClr val="165160"/>
                </a:solidFill>
                <a:latin typeface="Candara"/>
                <a:cs typeface="Candara"/>
              </a:rPr>
              <a:t>, for whatever reason, you don’t already have his email address and/or mailing address, ask him for his business card. This will be vital information for you to have in order to take the next step in the interview process: follow-up.</a:t>
            </a:r>
          </a:p>
          <a:p>
            <a:pPr marL="109728" indent="0">
              <a:buNone/>
            </a:pPr>
            <a:endParaRPr lang="en-US" sz="3200" b="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37</a:t>
            </a:fld>
            <a:endParaRPr lang="en-US" dirty="0"/>
          </a:p>
        </p:txBody>
      </p:sp>
    </p:spTree>
    <p:extLst>
      <p:ext uri="{BB962C8B-B14F-4D97-AF65-F5344CB8AC3E}">
        <p14:creationId xmlns:p14="http://schemas.microsoft.com/office/powerpoint/2010/main" val="1342595823"/>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a:bodyPr>
          <a:lstStyle/>
          <a:p>
            <a:pPr marL="109728" indent="0" algn="ctr">
              <a:buNone/>
            </a:pPr>
            <a:r>
              <a:rPr lang="en-US" sz="1900" b="1" u="sng" dirty="0" smtClean="0">
                <a:solidFill>
                  <a:srgbClr val="165160"/>
                </a:solidFill>
                <a:latin typeface="Candara"/>
                <a:cs typeface="Candara"/>
              </a:rPr>
              <a:t>Stage 3: Follow up after your interview</a:t>
            </a:r>
            <a:endParaRPr lang="en-US" sz="1900" dirty="0" smtClean="0">
              <a:solidFill>
                <a:srgbClr val="165160"/>
              </a:solidFill>
              <a:latin typeface="Candara"/>
              <a:cs typeface="Candara"/>
            </a:endParaRPr>
          </a:p>
          <a:p>
            <a:pPr marL="109728" indent="0">
              <a:buNone/>
            </a:pPr>
            <a:endParaRPr lang="en-US" sz="2600" dirty="0" smtClean="0">
              <a:solidFill>
                <a:srgbClr val="165160"/>
              </a:solidFill>
              <a:latin typeface="Candara"/>
              <a:cs typeface="Candara"/>
            </a:endParaRPr>
          </a:p>
          <a:p>
            <a:pPr marL="109728" indent="0">
              <a:buNone/>
            </a:pPr>
            <a:r>
              <a:rPr lang="en-US" sz="2000" b="1" dirty="0">
                <a:solidFill>
                  <a:srgbClr val="165160"/>
                </a:solidFill>
                <a:latin typeface="Candara"/>
                <a:cs typeface="Candara"/>
              </a:rPr>
              <a:t>After your interview, write your interviewer(s) a thank you note and/or thank you email. Or, if you’re not confident with your written communication skills, make a follow-up thank you phone call. </a:t>
            </a:r>
            <a:r>
              <a:rPr lang="en-US" sz="2000" b="1" dirty="0" smtClean="0">
                <a:solidFill>
                  <a:srgbClr val="165160"/>
                </a:solidFill>
                <a:latin typeface="Candara"/>
                <a:cs typeface="Candara"/>
              </a:rPr>
              <a:t>Why?</a:t>
            </a:r>
          </a:p>
          <a:p>
            <a:pPr marL="109728" indent="0">
              <a:buNone/>
            </a:pPr>
            <a:endParaRPr lang="en-US" sz="2000" dirty="0">
              <a:solidFill>
                <a:srgbClr val="165160"/>
              </a:solidFill>
              <a:latin typeface="Candara"/>
              <a:cs typeface="Candara"/>
            </a:endParaRPr>
          </a:p>
          <a:p>
            <a:pPr lvl="0">
              <a:buFont typeface="Wingdings" charset="2"/>
              <a:buChar char="§"/>
            </a:pPr>
            <a:r>
              <a:rPr lang="en-US" sz="2000" dirty="0">
                <a:solidFill>
                  <a:srgbClr val="165160"/>
                </a:solidFill>
                <a:latin typeface="Candara"/>
                <a:cs typeface="Candara"/>
              </a:rPr>
              <a:t>Because it’s the courteous thing to do.</a:t>
            </a:r>
          </a:p>
          <a:p>
            <a:pPr marL="109728" lvl="0" indent="0">
              <a:buNone/>
            </a:pPr>
            <a:endParaRPr lang="en-US" sz="2000" dirty="0" smtClean="0">
              <a:solidFill>
                <a:srgbClr val="165160"/>
              </a:solidFill>
              <a:latin typeface="Candara"/>
              <a:cs typeface="Candara"/>
            </a:endParaRPr>
          </a:p>
          <a:p>
            <a:pPr lvl="0">
              <a:buFont typeface="Wingdings" charset="2"/>
              <a:buChar char="§"/>
            </a:pPr>
            <a:r>
              <a:rPr lang="en-US" sz="2000" dirty="0" smtClean="0">
                <a:solidFill>
                  <a:srgbClr val="165160"/>
                </a:solidFill>
                <a:latin typeface="Candara"/>
                <a:cs typeface="Candara"/>
              </a:rPr>
              <a:t>Because </a:t>
            </a:r>
            <a:r>
              <a:rPr lang="en-US" sz="2000" dirty="0">
                <a:solidFill>
                  <a:srgbClr val="165160"/>
                </a:solidFill>
                <a:latin typeface="Candara"/>
                <a:cs typeface="Candara"/>
              </a:rPr>
              <a:t>very few people do it.</a:t>
            </a:r>
          </a:p>
          <a:p>
            <a:pPr marL="109728" lvl="0" indent="0">
              <a:buNone/>
            </a:pPr>
            <a:endParaRPr lang="en-US" sz="2000" dirty="0" smtClean="0">
              <a:solidFill>
                <a:srgbClr val="165160"/>
              </a:solidFill>
              <a:latin typeface="Candara"/>
              <a:cs typeface="Candara"/>
            </a:endParaRPr>
          </a:p>
          <a:p>
            <a:pPr lvl="0">
              <a:buFont typeface="Wingdings" charset="2"/>
              <a:buChar char="§"/>
            </a:pPr>
            <a:r>
              <a:rPr lang="en-US" sz="2000" dirty="0" smtClean="0">
                <a:solidFill>
                  <a:srgbClr val="165160"/>
                </a:solidFill>
                <a:latin typeface="Candara"/>
                <a:cs typeface="Candara"/>
              </a:rPr>
              <a:t>Because </a:t>
            </a:r>
            <a:r>
              <a:rPr lang="en-US" sz="2000" dirty="0">
                <a:solidFill>
                  <a:srgbClr val="165160"/>
                </a:solidFill>
                <a:latin typeface="Candara"/>
                <a:cs typeface="Candara"/>
              </a:rPr>
              <a:t>it will make you stand out as the awesome human being that you are.</a:t>
            </a:r>
          </a:p>
          <a:p>
            <a:pPr marL="109728" indent="0">
              <a:buNone/>
            </a:pPr>
            <a:endParaRPr lang="en-US" sz="3200" b="1" dirty="0" smtClean="0">
              <a:solidFill>
                <a:srgbClr val="165160"/>
              </a:solidFill>
              <a:latin typeface="Candara"/>
              <a:cs typeface="Candara"/>
            </a:endParaRPr>
          </a:p>
          <a:p>
            <a:pPr marL="109728" indent="0">
              <a:buNone/>
            </a:pPr>
            <a:endParaRPr lang="en-US" sz="3200" b="1" dirty="0">
              <a:solidFill>
                <a:srgbClr val="165160"/>
              </a:solidFill>
              <a:latin typeface="Candara"/>
              <a:cs typeface="Candara"/>
            </a:endParaRPr>
          </a:p>
          <a:p>
            <a:pPr marL="109728" indent="0">
              <a:buNone/>
            </a:pPr>
            <a:r>
              <a:rPr lang="en-US" sz="1400" b="1" i="1" dirty="0" smtClean="0">
                <a:solidFill>
                  <a:srgbClr val="165160"/>
                </a:solidFill>
                <a:latin typeface="Candara"/>
                <a:cs typeface="Candara"/>
              </a:rPr>
              <a:t>				(continued next page)</a:t>
            </a:r>
            <a:endParaRPr lang="en-US" sz="1400" b="1" i="1" dirty="0">
              <a:solidFill>
                <a:srgbClr val="165160"/>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38</a:t>
            </a:fld>
            <a:endParaRPr lang="en-US" dirty="0"/>
          </a:p>
        </p:txBody>
      </p:sp>
    </p:spTree>
    <p:extLst>
      <p:ext uri="{BB962C8B-B14F-4D97-AF65-F5344CB8AC3E}">
        <p14:creationId xmlns:p14="http://schemas.microsoft.com/office/powerpoint/2010/main" val="361726887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47500" lnSpcReduction="20000"/>
          </a:bodyPr>
          <a:lstStyle/>
          <a:p>
            <a:pPr marL="109728" indent="0" algn="ctr">
              <a:buNone/>
            </a:pPr>
            <a:r>
              <a:rPr lang="en-US" sz="3800" b="1" u="sng" dirty="0" smtClean="0">
                <a:solidFill>
                  <a:srgbClr val="165160"/>
                </a:solidFill>
                <a:latin typeface="Candara"/>
                <a:cs typeface="Candara"/>
              </a:rPr>
              <a:t>Stage 3: Follow up after your interview </a:t>
            </a:r>
            <a:r>
              <a:rPr lang="en-US" sz="2900" b="1" u="sng" dirty="0" smtClean="0">
                <a:solidFill>
                  <a:schemeClr val="accent1">
                    <a:lumMod val="50000"/>
                  </a:schemeClr>
                </a:solidFill>
                <a:latin typeface="Candara"/>
                <a:cs typeface="Candara"/>
              </a:rPr>
              <a:t>(continued)</a:t>
            </a:r>
            <a:endParaRPr lang="en-US" sz="2900" dirty="0" smtClean="0">
              <a:solidFill>
                <a:schemeClr val="accent1">
                  <a:lumMod val="50000"/>
                </a:schemeClr>
              </a:solidFill>
              <a:latin typeface="Candara"/>
              <a:cs typeface="Candara"/>
            </a:endParaRPr>
          </a:p>
          <a:p>
            <a:pPr marL="109728" indent="0">
              <a:buNone/>
            </a:pPr>
            <a:endParaRPr lang="en-US" sz="2600" dirty="0" smtClean="0">
              <a:solidFill>
                <a:schemeClr val="accent1">
                  <a:lumMod val="50000"/>
                </a:schemeClr>
              </a:solidFill>
              <a:latin typeface="Candara"/>
              <a:cs typeface="Candara"/>
            </a:endParaRPr>
          </a:p>
          <a:p>
            <a:pPr marL="109728" indent="0">
              <a:buNone/>
            </a:pPr>
            <a:r>
              <a:rPr lang="en-US" sz="3400" b="1" dirty="0">
                <a:solidFill>
                  <a:schemeClr val="accent1">
                    <a:lumMod val="50000"/>
                  </a:schemeClr>
                </a:solidFill>
                <a:latin typeface="Candara"/>
                <a:cs typeface="Candara"/>
              </a:rPr>
              <a:t>An example of a note or email [or template for a voicemail script] might be something along the lines of the following:</a:t>
            </a:r>
            <a:endParaRPr lang="en-US" sz="3400" dirty="0">
              <a:solidFill>
                <a:schemeClr val="accent1">
                  <a:lumMod val="50000"/>
                </a:schemeClr>
              </a:solidFill>
              <a:latin typeface="Candara"/>
              <a:cs typeface="Candara"/>
            </a:endParaRPr>
          </a:p>
          <a:p>
            <a:pPr marL="109728" indent="0">
              <a:buNone/>
            </a:pPr>
            <a:endParaRPr lang="en-US" sz="3400" i="1" dirty="0" smtClean="0">
              <a:solidFill>
                <a:schemeClr val="accent1">
                  <a:lumMod val="50000"/>
                </a:schemeClr>
              </a:solidFill>
              <a:latin typeface="Candara"/>
              <a:cs typeface="Candara"/>
            </a:endParaRPr>
          </a:p>
          <a:p>
            <a:pPr marL="109728" indent="0">
              <a:buNone/>
            </a:pPr>
            <a:r>
              <a:rPr lang="en-US" sz="3400" i="1" dirty="0" smtClean="0">
                <a:solidFill>
                  <a:schemeClr val="accent1">
                    <a:lumMod val="50000"/>
                  </a:schemeClr>
                </a:solidFill>
                <a:latin typeface="Candara"/>
                <a:cs typeface="Candara"/>
              </a:rPr>
              <a:t>Dear </a:t>
            </a:r>
            <a:r>
              <a:rPr lang="en-US" sz="3400" i="1" dirty="0">
                <a:solidFill>
                  <a:schemeClr val="accent1">
                    <a:lumMod val="50000"/>
                  </a:schemeClr>
                </a:solidFill>
                <a:latin typeface="Candara"/>
                <a:cs typeface="Candara"/>
              </a:rPr>
              <a:t>Mr. Cruz</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Thank you for taking the time to meet with me yesterday and for giving me so many helpful tips about the Automotive Service industry and for explaining the big differences between working at a Dealership versus working at a smaller, owner-operated shop</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In addition, thank you for offering to introduce me to your friend, John Stevenson, the Service Manager at XYZ Dealership in Downey. I will do as you suggested and will call him next week</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In the meantime, thank you again for your help</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I look forward to keeping in touch</a:t>
            </a:r>
            <a:r>
              <a:rPr lang="en-US" sz="3400" i="1" dirty="0" smtClean="0">
                <a:solidFill>
                  <a:schemeClr val="accent1">
                    <a:lumMod val="50000"/>
                  </a:schemeClr>
                </a:solidFill>
                <a:latin typeface="Candara"/>
                <a:cs typeface="Candara"/>
              </a:rPr>
              <a:t>.</a:t>
            </a:r>
          </a:p>
          <a:p>
            <a:pPr marL="109728" indent="0">
              <a:buNone/>
            </a:pP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Yours truly</a:t>
            </a:r>
            <a:endParaRPr lang="en-US" sz="3400" dirty="0">
              <a:solidFill>
                <a:schemeClr val="accent1">
                  <a:lumMod val="50000"/>
                </a:schemeClr>
              </a:solidFill>
              <a:latin typeface="Candara"/>
              <a:cs typeface="Candara"/>
            </a:endParaRPr>
          </a:p>
          <a:p>
            <a:pPr marL="109728" indent="0">
              <a:buNone/>
            </a:pPr>
            <a:endParaRPr lang="en-US" sz="3400" i="1" dirty="0" smtClean="0">
              <a:solidFill>
                <a:schemeClr val="accent1">
                  <a:lumMod val="50000"/>
                </a:schemeClr>
              </a:solidFill>
              <a:latin typeface="Candara"/>
              <a:cs typeface="Candara"/>
            </a:endParaRPr>
          </a:p>
          <a:p>
            <a:pPr marL="109728" indent="0">
              <a:buNone/>
            </a:pPr>
            <a:r>
              <a:rPr lang="en-US" sz="3400" i="1" dirty="0" smtClean="0">
                <a:solidFill>
                  <a:schemeClr val="accent1">
                    <a:lumMod val="50000"/>
                  </a:schemeClr>
                </a:solidFill>
                <a:latin typeface="Candara"/>
                <a:cs typeface="Candara"/>
              </a:rPr>
              <a:t>John </a:t>
            </a:r>
            <a:r>
              <a:rPr lang="en-US" sz="3400" i="1" dirty="0">
                <a:solidFill>
                  <a:schemeClr val="accent1">
                    <a:lumMod val="50000"/>
                  </a:schemeClr>
                </a:solidFill>
                <a:latin typeface="Candara"/>
                <a:cs typeface="Candara"/>
              </a:rPr>
              <a:t>Smith</a:t>
            </a:r>
            <a:endParaRPr lang="en-US" sz="3400" dirty="0">
              <a:solidFill>
                <a:schemeClr val="accent1">
                  <a:lumMod val="50000"/>
                </a:schemeClr>
              </a:solidFill>
              <a:latin typeface="Candara"/>
              <a:cs typeface="Candara"/>
            </a:endParaRPr>
          </a:p>
          <a:p>
            <a:pPr marL="109728" indent="0">
              <a:buNone/>
            </a:pPr>
            <a:r>
              <a:rPr lang="en-US" sz="3400" i="1" dirty="0">
                <a:solidFill>
                  <a:schemeClr val="accent1">
                    <a:lumMod val="50000"/>
                  </a:schemeClr>
                </a:solidFill>
                <a:latin typeface="Candara"/>
                <a:cs typeface="Candara"/>
              </a:rPr>
              <a:t>(213) 456-7890</a:t>
            </a:r>
            <a:endParaRPr lang="en-US" sz="3400" dirty="0">
              <a:solidFill>
                <a:schemeClr val="accent1">
                  <a:lumMod val="50000"/>
                </a:schemeClr>
              </a:solidFill>
              <a:latin typeface="Candara"/>
              <a:cs typeface="Candara"/>
            </a:endParaRPr>
          </a:p>
          <a:p>
            <a:pPr marL="109728" indent="0">
              <a:buNone/>
            </a:pPr>
            <a:endParaRPr lang="en-US" sz="3200" b="1" dirty="0" smtClean="0">
              <a:solidFill>
                <a:schemeClr val="accent1">
                  <a:lumMod val="50000"/>
                </a:schemeClr>
              </a:solidFill>
              <a:latin typeface="Candara"/>
              <a:cs typeface="Candara"/>
            </a:endParaRPr>
          </a:p>
          <a:p>
            <a:pPr marL="109728" indent="0">
              <a:buNone/>
            </a:pPr>
            <a:endParaRPr lang="en-US" sz="3200" b="1" dirty="0">
              <a:solidFill>
                <a:schemeClr val="accent1">
                  <a:lumMod val="50000"/>
                </a:schemeClr>
              </a:solidFill>
              <a:latin typeface="Candara"/>
              <a:cs typeface="Candara"/>
            </a:endParaRPr>
          </a:p>
          <a:p>
            <a:pPr marL="109728" indent="0">
              <a:buNone/>
            </a:pPr>
            <a:r>
              <a:rPr lang="en-US" sz="1400" b="1" i="1" dirty="0" smtClean="0">
                <a:solidFill>
                  <a:schemeClr val="accent1">
                    <a:lumMod val="50000"/>
                  </a:schemeClr>
                </a:solidFill>
                <a:latin typeface="Candara"/>
                <a:cs typeface="Candara"/>
              </a:rPr>
              <a:t>				</a:t>
            </a:r>
            <a:r>
              <a:rPr lang="en-US" sz="2900" b="1" i="1" dirty="0" smtClean="0">
                <a:solidFill>
                  <a:schemeClr val="accent1">
                    <a:lumMod val="50000"/>
                  </a:schemeClr>
                </a:solidFill>
                <a:latin typeface="Candara"/>
                <a:cs typeface="Candara"/>
              </a:rPr>
              <a:t>(continued next page)</a:t>
            </a:r>
            <a:endParaRPr lang="en-US" sz="2900" b="1"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39</a:t>
            </a:fld>
            <a:endParaRPr lang="en-US" dirty="0"/>
          </a:p>
        </p:txBody>
      </p:sp>
    </p:spTree>
    <p:extLst>
      <p:ext uri="{BB962C8B-B14F-4D97-AF65-F5344CB8AC3E}">
        <p14:creationId xmlns:p14="http://schemas.microsoft.com/office/powerpoint/2010/main" val="397399628"/>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Step 2:</a:t>
            </a:r>
            <a:br>
              <a:rPr lang="en-US" sz="2800" dirty="0" smtClean="0">
                <a:solidFill>
                  <a:schemeClr val="accent1">
                    <a:lumMod val="50000"/>
                  </a:schemeClr>
                </a:solidFill>
                <a:latin typeface="Candara" pitchFamily="34" charset="0"/>
              </a:rPr>
            </a:br>
            <a:r>
              <a:rPr lang="en-US" sz="2800" dirty="0" smtClean="0">
                <a:solidFill>
                  <a:schemeClr val="accent1">
                    <a:lumMod val="50000"/>
                  </a:schemeClr>
                </a:solidFill>
                <a:latin typeface="Candara" pitchFamily="34" charset="0"/>
              </a:rPr>
              <a:t>Tell Your Story</a:t>
            </a:r>
            <a:endParaRPr lang="en-US" sz="28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981200"/>
            <a:ext cx="6172200" cy="6028523"/>
          </a:xfrm>
        </p:spPr>
        <p:txBody>
          <a:bodyPr>
            <a:normAutofit fontScale="92500" lnSpcReduction="20000"/>
          </a:bodyPr>
          <a:lstStyle/>
          <a:p>
            <a:pPr marL="109728" indent="0">
              <a:buNone/>
            </a:pPr>
            <a:r>
              <a:rPr lang="en-US" dirty="0" smtClean="0">
                <a:solidFill>
                  <a:schemeClr val="accent1">
                    <a:lumMod val="50000"/>
                  </a:schemeClr>
                </a:solidFill>
                <a:latin typeface="Candara"/>
                <a:cs typeface="Candara"/>
              </a:rPr>
              <a:t>Once you’ve established your goals, you need to develop an </a:t>
            </a:r>
            <a:r>
              <a:rPr lang="en-US" b="1" i="1" dirty="0" smtClean="0">
                <a:solidFill>
                  <a:schemeClr val="accent1">
                    <a:lumMod val="50000"/>
                  </a:schemeClr>
                </a:solidFill>
                <a:latin typeface="Candara"/>
                <a:cs typeface="Candara"/>
              </a:rPr>
              <a:t>easy</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quick</a:t>
            </a:r>
            <a:r>
              <a:rPr lang="en-US" dirty="0" smtClean="0">
                <a:solidFill>
                  <a:schemeClr val="accent1">
                    <a:lumMod val="50000"/>
                  </a:schemeClr>
                </a:solidFill>
                <a:latin typeface="Candara"/>
                <a:cs typeface="Candara"/>
              </a:rPr>
              <a:t> way for people to understand what kind of job you are looking  for and what (if any) </a:t>
            </a:r>
            <a:r>
              <a:rPr lang="en-US" b="1" i="1" dirty="0" smtClean="0">
                <a:solidFill>
                  <a:schemeClr val="accent1">
                    <a:lumMod val="50000"/>
                  </a:schemeClr>
                </a:solidFill>
                <a:latin typeface="Candara"/>
                <a:cs typeface="Candara"/>
              </a:rPr>
              <a:t>skills</a:t>
            </a:r>
            <a:r>
              <a:rPr lang="en-US" i="1" dirty="0" smtClean="0">
                <a:solidFill>
                  <a:schemeClr val="accent1">
                    <a:lumMod val="50000"/>
                  </a:schemeClr>
                </a:solidFill>
                <a:latin typeface="Candara"/>
                <a:cs typeface="Candara"/>
              </a:rPr>
              <a:t>,</a:t>
            </a:r>
            <a:r>
              <a:rPr lang="en-US" b="1" i="1" dirty="0" smtClean="0">
                <a:solidFill>
                  <a:schemeClr val="accent1">
                    <a:lumMod val="50000"/>
                  </a:schemeClr>
                </a:solidFill>
                <a:latin typeface="Candara"/>
                <a:cs typeface="Candara"/>
              </a:rPr>
              <a:t> training</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experience</a:t>
            </a:r>
            <a:r>
              <a:rPr lang="en-US" dirty="0" smtClean="0">
                <a:solidFill>
                  <a:schemeClr val="accent1">
                    <a:lumMod val="50000"/>
                  </a:schemeClr>
                </a:solidFill>
                <a:latin typeface="Candara"/>
                <a:cs typeface="Candara"/>
              </a:rPr>
              <a:t> you bring to the table.</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The </a:t>
            </a:r>
            <a:r>
              <a:rPr lang="en-US" b="1" i="1" dirty="0" smtClean="0">
                <a:solidFill>
                  <a:schemeClr val="accent1">
                    <a:lumMod val="50000"/>
                  </a:schemeClr>
                </a:solidFill>
                <a:latin typeface="Candara"/>
                <a:cs typeface="Candara"/>
              </a:rPr>
              <a:t>best</a:t>
            </a:r>
            <a:r>
              <a:rPr lang="en-US" dirty="0" smtClean="0">
                <a:solidFill>
                  <a:schemeClr val="accent1">
                    <a:lumMod val="50000"/>
                  </a:schemeClr>
                </a:solidFill>
                <a:latin typeface="Candara"/>
                <a:cs typeface="Candara"/>
              </a:rPr>
              <a:t> way to do this is to think of yourself as a </a:t>
            </a:r>
            <a:r>
              <a:rPr lang="en-US" b="1" i="1" dirty="0" smtClean="0">
                <a:solidFill>
                  <a:schemeClr val="accent1">
                    <a:lumMod val="50000"/>
                  </a:schemeClr>
                </a:solidFill>
                <a:latin typeface="Candara"/>
                <a:cs typeface="Candara"/>
              </a:rPr>
              <a:t>storyteller.</a:t>
            </a:r>
            <a:r>
              <a:rPr lang="en-US" dirty="0" smtClean="0">
                <a:solidFill>
                  <a:schemeClr val="accent1">
                    <a:lumMod val="50000"/>
                  </a:schemeClr>
                </a:solidFill>
                <a:latin typeface="Candara"/>
                <a:cs typeface="Candara"/>
              </a:rPr>
              <a:t> No matter how old you are or whether or not you have any work experience, you still have a story to tell. We are </a:t>
            </a:r>
            <a:r>
              <a:rPr lang="en-US" b="1" i="1" dirty="0" smtClean="0">
                <a:solidFill>
                  <a:schemeClr val="accent1">
                    <a:lumMod val="50000"/>
                  </a:schemeClr>
                </a:solidFill>
                <a:latin typeface="Candara"/>
                <a:cs typeface="Candara"/>
              </a:rPr>
              <a:t>all</a:t>
            </a:r>
            <a:r>
              <a:rPr lang="en-US" dirty="0" smtClean="0">
                <a:solidFill>
                  <a:schemeClr val="accent1">
                    <a:lumMod val="50000"/>
                  </a:schemeClr>
                </a:solidFill>
                <a:latin typeface="Candara"/>
                <a:cs typeface="Candara"/>
              </a:rPr>
              <a:t> storytellers!</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Your story is a </a:t>
            </a:r>
            <a:r>
              <a:rPr lang="en-US" b="1" i="1" dirty="0" smtClean="0">
                <a:solidFill>
                  <a:schemeClr val="accent1">
                    <a:lumMod val="50000"/>
                  </a:schemeClr>
                </a:solidFill>
                <a:latin typeface="Candara"/>
                <a:cs typeface="Candara"/>
              </a:rPr>
              <a:t>narrative</a:t>
            </a:r>
            <a:r>
              <a:rPr lang="en-US" dirty="0" smtClean="0">
                <a:solidFill>
                  <a:schemeClr val="accent1">
                    <a:lumMod val="50000"/>
                  </a:schemeClr>
                </a:solidFill>
                <a:latin typeface="Candara"/>
                <a:cs typeface="Candara"/>
              </a:rPr>
              <a:t> with a </a:t>
            </a:r>
            <a:r>
              <a:rPr lang="en-US" b="1" i="1" dirty="0" smtClean="0">
                <a:solidFill>
                  <a:schemeClr val="accent1">
                    <a:lumMod val="50000"/>
                  </a:schemeClr>
                </a:solidFill>
                <a:latin typeface="Candara"/>
                <a:cs typeface="Candara"/>
              </a:rPr>
              <a:t>beginning</a:t>
            </a:r>
            <a:r>
              <a:rPr lang="en-US" dirty="0" smtClean="0">
                <a:solidFill>
                  <a:schemeClr val="accent1">
                    <a:lumMod val="50000"/>
                  </a:schemeClr>
                </a:solidFill>
                <a:latin typeface="Candara"/>
                <a:cs typeface="Candara"/>
              </a:rPr>
              <a:t>, </a:t>
            </a:r>
            <a:r>
              <a:rPr lang="en-US" b="1" i="1" dirty="0" smtClean="0">
                <a:solidFill>
                  <a:schemeClr val="accent1">
                    <a:lumMod val="50000"/>
                  </a:schemeClr>
                </a:solidFill>
                <a:latin typeface="Candara"/>
                <a:cs typeface="Candara"/>
              </a:rPr>
              <a:t>middle</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end</a:t>
            </a:r>
            <a:r>
              <a:rPr lang="en-US" dirty="0" smtClean="0">
                <a:solidFill>
                  <a:schemeClr val="accent1">
                    <a:lumMod val="50000"/>
                  </a:schemeClr>
                </a:solidFill>
                <a:latin typeface="Candara"/>
                <a:cs typeface="Candara"/>
              </a:rPr>
              <a:t> that instructs people about your life, about your interests, about your background, and about what you’d like to do.</a:t>
            </a:r>
          </a:p>
          <a:p>
            <a:pPr marL="109728" indent="0">
              <a:buNone/>
            </a:pPr>
            <a:endParaRPr lang="en-US" b="1"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4</a:t>
            </a:fld>
            <a:endParaRPr lang="en-US" dirty="0"/>
          </a:p>
        </p:txBody>
      </p:sp>
    </p:spTree>
    <p:extLst>
      <p:ext uri="{BB962C8B-B14F-4D97-AF65-F5344CB8AC3E}">
        <p14:creationId xmlns:p14="http://schemas.microsoft.com/office/powerpoint/2010/main" val="351810320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172200" cy="1310216"/>
          </a:xfrm>
        </p:spPr>
        <p:txBody>
          <a:bodyPr>
            <a:normAutofit/>
          </a:bodyPr>
          <a:lstStyle/>
          <a:p>
            <a:pPr algn="ctr"/>
            <a:r>
              <a:rPr lang="en-US" sz="2400" dirty="0">
                <a:solidFill>
                  <a:schemeClr val="accent1">
                    <a:lumMod val="50000"/>
                  </a:schemeClr>
                </a:solidFill>
                <a:latin typeface="Candara" pitchFamily="34" charset="0"/>
              </a:rPr>
              <a:t>Set Up Informational Interviews</a:t>
            </a:r>
            <a:br>
              <a:rPr lang="en-US" sz="2400" dirty="0">
                <a:solidFill>
                  <a:schemeClr val="accent1">
                    <a:lumMod val="50000"/>
                  </a:schemeClr>
                </a:solidFill>
                <a:latin typeface="Candara" pitchFamily="34" charset="0"/>
              </a:rPr>
            </a:br>
            <a:r>
              <a:rPr lang="en-US" sz="1800" dirty="0">
                <a:solidFill>
                  <a:schemeClr val="accent1">
                    <a:lumMod val="50000"/>
                  </a:schemeClr>
                </a:solidFill>
                <a:latin typeface="Candara" pitchFamily="34" charset="0"/>
              </a:rPr>
              <a:t>(continued</a:t>
            </a:r>
            <a:r>
              <a:rPr lang="en-US" sz="1800" dirty="0" smtClean="0">
                <a:solidFill>
                  <a:schemeClr val="accent1">
                    <a:lumMod val="50000"/>
                  </a:schemeClr>
                </a:solidFill>
                <a:latin typeface="Candara" pitchFamily="34" charset="0"/>
              </a:rPr>
              <a:t>):</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752601"/>
            <a:ext cx="6172200" cy="6553200"/>
          </a:xfrm>
        </p:spPr>
        <p:txBody>
          <a:bodyPr>
            <a:normAutofit fontScale="47500" lnSpcReduction="20000"/>
          </a:bodyPr>
          <a:lstStyle/>
          <a:p>
            <a:pPr marL="109728" indent="0" algn="ctr">
              <a:buNone/>
            </a:pPr>
            <a:r>
              <a:rPr lang="en-US" sz="3800" b="1" u="sng" dirty="0" smtClean="0">
                <a:solidFill>
                  <a:srgbClr val="165160"/>
                </a:solidFill>
                <a:latin typeface="Candara"/>
                <a:cs typeface="Candara"/>
              </a:rPr>
              <a:t>Stage 3: Follow up after your interview </a:t>
            </a:r>
            <a:r>
              <a:rPr lang="en-US" sz="2900" b="1" u="sng" dirty="0" smtClean="0">
                <a:solidFill>
                  <a:schemeClr val="accent1">
                    <a:lumMod val="50000"/>
                  </a:schemeClr>
                </a:solidFill>
                <a:latin typeface="Candara"/>
                <a:cs typeface="Candara"/>
              </a:rPr>
              <a:t>(continued)</a:t>
            </a:r>
            <a:endParaRPr lang="en-US" sz="2900" dirty="0" smtClean="0">
              <a:solidFill>
                <a:schemeClr val="accent1">
                  <a:lumMod val="50000"/>
                </a:schemeClr>
              </a:solidFill>
              <a:latin typeface="Candara"/>
              <a:cs typeface="Candara"/>
            </a:endParaRPr>
          </a:p>
          <a:p>
            <a:pPr marL="109728" indent="0">
              <a:buNone/>
            </a:pPr>
            <a:endParaRPr lang="en-US" sz="2600" dirty="0" smtClean="0">
              <a:solidFill>
                <a:schemeClr val="accent1">
                  <a:lumMod val="50000"/>
                </a:schemeClr>
              </a:solidFill>
              <a:latin typeface="Candara"/>
              <a:cs typeface="Candara"/>
            </a:endParaRPr>
          </a:p>
          <a:p>
            <a:pPr marL="109728" indent="0">
              <a:buNone/>
            </a:pPr>
            <a:r>
              <a:rPr lang="en-US" sz="3400" dirty="0">
                <a:solidFill>
                  <a:srgbClr val="165160"/>
                </a:solidFill>
                <a:latin typeface="Candara"/>
                <a:cs typeface="Candara"/>
              </a:rPr>
              <a:t>Write or call within 24 hours of your interview. Then, after you’ve sent your thank you note/email or after you’ve made your thank you call, follow whatever directions your interviewer gave you at the end of the interview</a:t>
            </a:r>
            <a:r>
              <a:rPr lang="en-US" sz="3400" dirty="0" smtClean="0">
                <a:solidFill>
                  <a:srgbClr val="165160"/>
                </a:solidFill>
                <a:latin typeface="Candara"/>
                <a:cs typeface="Candara"/>
              </a:rPr>
              <a:t>.</a:t>
            </a:r>
          </a:p>
          <a:p>
            <a:pPr marL="109728" indent="0">
              <a:buNone/>
            </a:pPr>
            <a:endParaRPr lang="en-US" sz="3400" dirty="0">
              <a:solidFill>
                <a:srgbClr val="165160"/>
              </a:solidFill>
              <a:latin typeface="Candara"/>
              <a:cs typeface="Candara"/>
            </a:endParaRPr>
          </a:p>
          <a:p>
            <a:pPr marL="109728" indent="0">
              <a:buNone/>
            </a:pPr>
            <a:r>
              <a:rPr lang="en-US" sz="3400" dirty="0">
                <a:solidFill>
                  <a:srgbClr val="165160"/>
                </a:solidFill>
                <a:latin typeface="Candara"/>
                <a:cs typeface="Candara"/>
              </a:rPr>
              <a:t>If you’re supposed to call one of your interviewer’s referrals, then be sure to do so. Or, if your interviewer asks you to check back with him in a month (or however long it might be), be </a:t>
            </a:r>
            <a:r>
              <a:rPr lang="en-US" sz="3400" b="1" i="1" dirty="0">
                <a:solidFill>
                  <a:schemeClr val="accent1">
                    <a:lumMod val="50000"/>
                  </a:schemeClr>
                </a:solidFill>
                <a:latin typeface="Candara"/>
                <a:cs typeface="Candara"/>
              </a:rPr>
              <a:t>sure</a:t>
            </a:r>
            <a:r>
              <a:rPr lang="en-US" sz="3400" dirty="0">
                <a:solidFill>
                  <a:srgbClr val="165160"/>
                </a:solidFill>
                <a:latin typeface="Candara"/>
                <a:cs typeface="Candara"/>
              </a:rPr>
              <a:t> to do that</a:t>
            </a:r>
            <a:r>
              <a:rPr lang="en-US" sz="3400" dirty="0" smtClean="0">
                <a:solidFill>
                  <a:srgbClr val="165160"/>
                </a:solidFill>
                <a:latin typeface="Candara"/>
                <a:cs typeface="Candara"/>
              </a:rPr>
              <a:t>.</a:t>
            </a:r>
          </a:p>
          <a:p>
            <a:pPr marL="109728" indent="0">
              <a:buNone/>
            </a:pPr>
            <a:endParaRPr lang="en-US" sz="3400" dirty="0">
              <a:solidFill>
                <a:srgbClr val="165160"/>
              </a:solidFill>
              <a:latin typeface="Candara"/>
              <a:cs typeface="Candara"/>
            </a:endParaRPr>
          </a:p>
          <a:p>
            <a:pPr marL="109728" indent="0">
              <a:buNone/>
            </a:pPr>
            <a:r>
              <a:rPr lang="en-US" sz="3400" dirty="0">
                <a:solidFill>
                  <a:srgbClr val="165160"/>
                </a:solidFill>
                <a:latin typeface="Candara"/>
                <a:cs typeface="Candara"/>
              </a:rPr>
              <a:t>In other words, follow up on whatever it is you’re supposed to do.</a:t>
            </a:r>
          </a:p>
          <a:p>
            <a:pPr marL="109728" indent="0">
              <a:buNone/>
            </a:pPr>
            <a:r>
              <a:rPr lang="en-US" sz="3400" dirty="0">
                <a:solidFill>
                  <a:srgbClr val="165160"/>
                </a:solidFill>
                <a:latin typeface="Candara"/>
                <a:cs typeface="Candara"/>
              </a:rPr>
              <a:t>You worked really hard to set up the informational interview so be sure to make the most of it by keeping in touch with your new contact(s). </a:t>
            </a:r>
          </a:p>
          <a:p>
            <a:pPr marL="109728" indent="0">
              <a:buNone/>
            </a:pPr>
            <a:r>
              <a:rPr lang="en-US" sz="3400" b="1" dirty="0">
                <a:solidFill>
                  <a:srgbClr val="165160"/>
                </a:solidFill>
                <a:latin typeface="Candara"/>
                <a:cs typeface="Candara"/>
              </a:rPr>
              <a:t> </a:t>
            </a:r>
            <a:endParaRPr lang="en-US" sz="3400" dirty="0">
              <a:solidFill>
                <a:srgbClr val="165160"/>
              </a:solidFill>
              <a:latin typeface="Candara"/>
              <a:cs typeface="Candara"/>
            </a:endParaRPr>
          </a:p>
          <a:p>
            <a:pPr marL="109728" indent="0">
              <a:buNone/>
            </a:pPr>
            <a:r>
              <a:rPr lang="en-US" sz="3400" b="1" u="sng" dirty="0">
                <a:solidFill>
                  <a:srgbClr val="165160"/>
                </a:solidFill>
                <a:latin typeface="Candara"/>
                <a:cs typeface="Candara"/>
              </a:rPr>
              <a:t>Closing note:</a:t>
            </a:r>
            <a:endParaRPr lang="en-US" sz="3400" dirty="0">
              <a:solidFill>
                <a:srgbClr val="165160"/>
              </a:solidFill>
              <a:latin typeface="Candara"/>
              <a:cs typeface="Candara"/>
            </a:endParaRPr>
          </a:p>
          <a:p>
            <a:pPr marL="109728" indent="0">
              <a:buNone/>
            </a:pPr>
            <a:r>
              <a:rPr lang="en-US" sz="3400" dirty="0">
                <a:solidFill>
                  <a:srgbClr val="165160"/>
                </a:solidFill>
                <a:latin typeface="Candara"/>
                <a:cs typeface="Candara"/>
              </a:rPr>
              <a:t>Remember that an informational interview is all about being </a:t>
            </a:r>
            <a:r>
              <a:rPr lang="en-US" sz="3400" b="1" i="1" dirty="0">
                <a:solidFill>
                  <a:srgbClr val="165160"/>
                </a:solidFill>
                <a:latin typeface="Candara"/>
                <a:cs typeface="Candara"/>
              </a:rPr>
              <a:t>proactive</a:t>
            </a:r>
            <a:r>
              <a:rPr lang="en-US" sz="3400" dirty="0">
                <a:solidFill>
                  <a:srgbClr val="165160"/>
                </a:solidFill>
                <a:latin typeface="Candara"/>
                <a:cs typeface="Candara"/>
              </a:rPr>
              <a:t> in your job search. You are </a:t>
            </a:r>
            <a:r>
              <a:rPr lang="en-US" sz="3400" b="1" i="1" dirty="0">
                <a:solidFill>
                  <a:srgbClr val="165160"/>
                </a:solidFill>
                <a:latin typeface="Candara"/>
                <a:cs typeface="Candara"/>
              </a:rPr>
              <a:t>proactively</a:t>
            </a:r>
            <a:r>
              <a:rPr lang="en-US" sz="3400" dirty="0">
                <a:solidFill>
                  <a:srgbClr val="165160"/>
                </a:solidFill>
                <a:latin typeface="Candara"/>
                <a:cs typeface="Candara"/>
              </a:rPr>
              <a:t> knocking on doors; you are </a:t>
            </a:r>
            <a:r>
              <a:rPr lang="en-US" sz="3400" b="1" i="1" dirty="0">
                <a:solidFill>
                  <a:srgbClr val="165160"/>
                </a:solidFill>
                <a:latin typeface="Candara"/>
                <a:cs typeface="Candara"/>
              </a:rPr>
              <a:t>proactively</a:t>
            </a:r>
            <a:r>
              <a:rPr lang="en-US" sz="3400" dirty="0">
                <a:solidFill>
                  <a:srgbClr val="165160"/>
                </a:solidFill>
                <a:latin typeface="Candara"/>
                <a:cs typeface="Candara"/>
              </a:rPr>
              <a:t> expanding your network (your “tribe”) and you are </a:t>
            </a:r>
            <a:r>
              <a:rPr lang="en-US" sz="3400" b="1" i="1" dirty="0">
                <a:solidFill>
                  <a:srgbClr val="165160"/>
                </a:solidFill>
                <a:latin typeface="Candara"/>
                <a:cs typeface="Candara"/>
              </a:rPr>
              <a:t>proactively</a:t>
            </a:r>
            <a:r>
              <a:rPr lang="en-US" sz="3400" dirty="0">
                <a:solidFill>
                  <a:srgbClr val="165160"/>
                </a:solidFill>
                <a:latin typeface="Candara"/>
                <a:cs typeface="Candara"/>
              </a:rPr>
              <a:t> expanding your horizons</a:t>
            </a:r>
            <a:r>
              <a:rPr lang="en-US" sz="3400" dirty="0" smtClean="0">
                <a:solidFill>
                  <a:srgbClr val="165160"/>
                </a:solidFill>
                <a:latin typeface="Candara"/>
                <a:cs typeface="Candara"/>
              </a:rPr>
              <a:t>.</a:t>
            </a:r>
          </a:p>
          <a:p>
            <a:pPr marL="109728" indent="0">
              <a:buNone/>
            </a:pPr>
            <a:endParaRPr lang="en-US" sz="3400" dirty="0">
              <a:solidFill>
                <a:srgbClr val="165160"/>
              </a:solidFill>
              <a:latin typeface="Candara"/>
              <a:cs typeface="Candara"/>
            </a:endParaRPr>
          </a:p>
          <a:p>
            <a:pPr marL="109728" indent="0">
              <a:buNone/>
            </a:pPr>
            <a:r>
              <a:rPr lang="en-US" sz="3400" dirty="0">
                <a:solidFill>
                  <a:srgbClr val="165160"/>
                </a:solidFill>
                <a:latin typeface="Candara"/>
                <a:cs typeface="Candara"/>
              </a:rPr>
              <a:t>Be proud of yourself for doing this, and know that it will help you be effective in your job search.  </a:t>
            </a:r>
          </a:p>
          <a:p>
            <a:pPr marL="109728" indent="0">
              <a:buNone/>
            </a:pPr>
            <a:endParaRPr lang="en-US" sz="3200" b="1" dirty="0" smtClean="0">
              <a:solidFill>
                <a:schemeClr val="accent1">
                  <a:lumMod val="50000"/>
                </a:schemeClr>
              </a:solidFill>
              <a:latin typeface="Candara"/>
              <a:cs typeface="Candara"/>
            </a:endParaRPr>
          </a:p>
          <a:p>
            <a:pPr marL="109728" indent="0">
              <a:buNone/>
            </a:pPr>
            <a:endParaRPr lang="en-US" sz="3200" b="1" dirty="0">
              <a:solidFill>
                <a:schemeClr val="accent1">
                  <a:lumMod val="50000"/>
                </a:schemeClr>
              </a:solidFill>
              <a:latin typeface="Candara"/>
              <a:cs typeface="Candara"/>
            </a:endParaRPr>
          </a:p>
          <a:p>
            <a:pPr marL="109728" indent="0">
              <a:buNone/>
            </a:pPr>
            <a:r>
              <a:rPr lang="en-US" sz="1400" b="1" i="1" dirty="0" smtClean="0">
                <a:solidFill>
                  <a:schemeClr val="accent1">
                    <a:lumMod val="50000"/>
                  </a:schemeClr>
                </a:solidFill>
                <a:latin typeface="Candara"/>
                <a:cs typeface="Candara"/>
              </a:rPr>
              <a:t>				</a:t>
            </a:r>
            <a:endParaRPr lang="en-US" sz="2900" b="1"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40</a:t>
            </a:fld>
            <a:endParaRPr lang="en-US" dirty="0"/>
          </a:p>
        </p:txBody>
      </p:sp>
    </p:spTree>
    <p:extLst>
      <p:ext uri="{BB962C8B-B14F-4D97-AF65-F5344CB8AC3E}">
        <p14:creationId xmlns:p14="http://schemas.microsoft.com/office/powerpoint/2010/main" val="2462643020"/>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PC Logotype_CC_Final.png"/>
          <p:cNvPicPr/>
          <p:nvPr/>
        </p:nvPicPr>
        <p:blipFill>
          <a:blip r:embed="rId3" cstate="print"/>
          <a:stretch>
            <a:fillRect/>
          </a:stretch>
        </p:blipFill>
        <p:spPr>
          <a:xfrm>
            <a:off x="228600" y="8458200"/>
            <a:ext cx="527157" cy="609600"/>
          </a:xfrm>
          <a:prstGeom prst="rect">
            <a:avLst/>
          </a:prstGeom>
        </p:spPr>
      </p:pic>
      <p:sp>
        <p:nvSpPr>
          <p:cNvPr id="4" name="TextBox 3"/>
          <p:cNvSpPr txBox="1"/>
          <p:nvPr/>
        </p:nvSpPr>
        <p:spPr>
          <a:xfrm>
            <a:off x="800100" y="2438401"/>
            <a:ext cx="5372100" cy="5816978"/>
          </a:xfrm>
          <a:prstGeom prst="rect">
            <a:avLst/>
          </a:prstGeom>
          <a:noFill/>
        </p:spPr>
        <p:txBody>
          <a:bodyPr wrap="square" rtlCol="0">
            <a:spAutoFit/>
          </a:bodyPr>
          <a:lstStyle/>
          <a:p>
            <a:pPr marL="624078" indent="-514350" algn="ctr">
              <a:buNone/>
            </a:pPr>
            <a:r>
              <a:rPr lang="en-US" sz="3200" b="1" dirty="0" smtClean="0">
                <a:solidFill>
                  <a:schemeClr val="accent1">
                    <a:lumMod val="50000"/>
                  </a:schemeClr>
                </a:solidFill>
                <a:latin typeface="Candara" pitchFamily="34" charset="0"/>
              </a:rPr>
              <a:t>GOOD LUCK!</a:t>
            </a:r>
          </a:p>
          <a:p>
            <a:pPr marL="624078" indent="-514350" algn="ctr">
              <a:buNone/>
            </a:pPr>
            <a:endParaRPr lang="en-US" sz="3200" b="1" dirty="0" smtClean="0">
              <a:solidFill>
                <a:schemeClr val="accent1">
                  <a:lumMod val="50000"/>
                </a:schemeClr>
              </a:solidFill>
              <a:latin typeface="Candara" pitchFamily="34" charset="0"/>
            </a:endParaRPr>
          </a:p>
          <a:p>
            <a:pPr marL="624078" indent="-514350" algn="ctr">
              <a:buNone/>
            </a:pPr>
            <a:r>
              <a:rPr lang="en-US" sz="2400" b="1" dirty="0" smtClean="0">
                <a:solidFill>
                  <a:schemeClr val="accent1">
                    <a:lumMod val="50000"/>
                  </a:schemeClr>
                </a:solidFill>
                <a:latin typeface="Candara" pitchFamily="34" charset="0"/>
              </a:rPr>
              <a:t>Please contact me if you need further assistance.</a:t>
            </a:r>
          </a:p>
          <a:p>
            <a:pPr marL="624078" indent="-514350" algn="ctr">
              <a:buNone/>
            </a:pPr>
            <a:r>
              <a:rPr lang="en-US" sz="2400" b="1" dirty="0" smtClean="0">
                <a:solidFill>
                  <a:schemeClr val="accent1">
                    <a:lumMod val="50000"/>
                  </a:schemeClr>
                </a:solidFill>
                <a:latin typeface="Candara" pitchFamily="34" charset="0"/>
              </a:rPr>
              <a:t> </a:t>
            </a:r>
          </a:p>
          <a:p>
            <a:pPr marL="624078" indent="-514350" algn="ctr">
              <a:buNone/>
            </a:pPr>
            <a:r>
              <a:rPr lang="en-US" sz="2400" b="1" dirty="0" smtClean="0">
                <a:solidFill>
                  <a:schemeClr val="accent1">
                    <a:lumMod val="50000"/>
                  </a:schemeClr>
                </a:solidFill>
                <a:latin typeface="Candara" pitchFamily="34" charset="0"/>
              </a:rPr>
              <a:t>Email: brad@bradpollak.com</a:t>
            </a:r>
          </a:p>
          <a:p>
            <a:pPr marL="624078" indent="-514350" algn="ctr">
              <a:buNone/>
            </a:pPr>
            <a:r>
              <a:rPr lang="en-US" sz="2400" b="1" dirty="0" smtClean="0">
                <a:solidFill>
                  <a:schemeClr val="accent1">
                    <a:lumMod val="50000"/>
                  </a:schemeClr>
                </a:solidFill>
                <a:latin typeface="Candara" pitchFamily="34" charset="0"/>
              </a:rPr>
              <a:t>Tel: (562) 795-6121</a:t>
            </a:r>
          </a:p>
          <a:p>
            <a:pPr marL="624078" indent="-514350" algn="ctr">
              <a:buNone/>
            </a:pPr>
            <a:endParaRPr lang="en-US" sz="2400" b="1" dirty="0" smtClean="0">
              <a:solidFill>
                <a:schemeClr val="accent1">
                  <a:lumMod val="50000"/>
                </a:schemeClr>
              </a:solidFill>
              <a:latin typeface="Candara" pitchFamily="34" charset="0"/>
            </a:endParaRPr>
          </a:p>
          <a:p>
            <a:pPr algn="ctr">
              <a:buNone/>
            </a:pPr>
            <a:r>
              <a:rPr lang="en-US" sz="2000" b="1" dirty="0" smtClean="0">
                <a:solidFill>
                  <a:schemeClr val="accent1">
                    <a:lumMod val="50000"/>
                  </a:schemeClr>
                </a:solidFill>
                <a:latin typeface="Candara" pitchFamily="34" charset="0"/>
              </a:rPr>
              <a:t>www.bradpollak.com</a:t>
            </a:r>
          </a:p>
          <a:p>
            <a:pPr algn="ctr">
              <a:buNone/>
            </a:pPr>
            <a:r>
              <a:rPr lang="en-US" sz="2000" b="1" dirty="0" smtClean="0">
                <a:solidFill>
                  <a:schemeClr val="accent1">
                    <a:lumMod val="50000"/>
                  </a:schemeClr>
                </a:solidFill>
                <a:latin typeface="Candara" pitchFamily="34" charset="0"/>
              </a:rPr>
              <a:t>www.linkedin.com/in/bradpollak/</a:t>
            </a:r>
          </a:p>
          <a:p>
            <a:pPr algn="ctr">
              <a:buNone/>
            </a:pPr>
            <a:r>
              <a:rPr lang="en-US" sz="2000" b="1" dirty="0" smtClean="0">
                <a:solidFill>
                  <a:schemeClr val="accent1">
                    <a:lumMod val="50000"/>
                  </a:schemeClr>
                </a:solidFill>
                <a:latin typeface="Candara" pitchFamily="34" charset="0"/>
              </a:rPr>
              <a:t>www.facebook.com/bradpollakcompany</a:t>
            </a:r>
          </a:p>
          <a:p>
            <a:pPr algn="ctr">
              <a:buNone/>
            </a:pPr>
            <a:endParaRPr lang="en-US" sz="2000" b="1" dirty="0">
              <a:solidFill>
                <a:schemeClr val="accent1">
                  <a:lumMod val="50000"/>
                </a:schemeClr>
              </a:solidFill>
              <a:latin typeface="Candara" pitchFamily="34" charset="0"/>
            </a:endParaRPr>
          </a:p>
          <a:p>
            <a:pPr algn="ctr">
              <a:buNone/>
            </a:pPr>
            <a:endParaRPr lang="en-US" sz="2000" b="1" dirty="0" smtClean="0">
              <a:solidFill>
                <a:schemeClr val="accent1">
                  <a:lumMod val="50000"/>
                </a:schemeClr>
              </a:solidFill>
              <a:latin typeface="Candara" pitchFamily="34" charset="0"/>
            </a:endParaRPr>
          </a:p>
          <a:p>
            <a:pPr algn="ctr">
              <a:buNone/>
            </a:pPr>
            <a:endParaRPr lang="en-US" sz="2000" b="1" dirty="0">
              <a:solidFill>
                <a:schemeClr val="accent1">
                  <a:lumMod val="50000"/>
                </a:schemeClr>
              </a:solidFill>
              <a:latin typeface="Candara" pitchFamily="34" charset="0"/>
            </a:endParaRPr>
          </a:p>
          <a:p>
            <a:pPr algn="ctr">
              <a:buNone/>
            </a:pPr>
            <a:r>
              <a:rPr lang="en-US" sz="1200" b="1" dirty="0" smtClean="0">
                <a:solidFill>
                  <a:schemeClr val="accent1">
                    <a:lumMod val="50000"/>
                  </a:schemeClr>
                </a:solidFill>
                <a:latin typeface="Candara" pitchFamily="34" charset="0"/>
              </a:rPr>
              <a:t>Copyright Brad Pollak 2014</a:t>
            </a:r>
          </a:p>
          <a:p>
            <a:pPr>
              <a:buNone/>
            </a:pPr>
            <a:endParaRPr lang="en-US" sz="2400" b="1" dirty="0" smtClean="0">
              <a:latin typeface="Candara" pitchFamily="34" charset="0"/>
            </a:endParaRPr>
          </a:p>
        </p:txBody>
      </p:sp>
      <p:sp>
        <p:nvSpPr>
          <p:cNvPr id="15" name="Slide Number Placeholder 14"/>
          <p:cNvSpPr>
            <a:spLocks noGrp="1"/>
          </p:cNvSpPr>
          <p:nvPr>
            <p:ph type="sldNum" sz="quarter" idx="12"/>
          </p:nvPr>
        </p:nvSpPr>
        <p:spPr/>
        <p:txBody>
          <a:bodyPr/>
          <a:lstStyle/>
          <a:p>
            <a:fld id="{EA4CBDFB-8A55-455A-B3E0-6E05DAED4A56}" type="slidenum">
              <a:rPr lang="en-US" smtClean="0"/>
              <a:pPr/>
              <a:t>41</a:t>
            </a:fld>
            <a:endParaRPr lang="en-US" dirty="0"/>
          </a:p>
        </p:txBody>
      </p:sp>
    </p:spTree>
    <p:extLst>
      <p:ext uri="{BB962C8B-B14F-4D97-AF65-F5344CB8AC3E}">
        <p14:creationId xmlns:p14="http://schemas.microsoft.com/office/powerpoint/2010/main" val="2582249636"/>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 </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buNone/>
            </a:pPr>
            <a:endParaRPr lang="en-US" b="1" i="1"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An easy way to put your story together is to develop an </a:t>
            </a:r>
            <a:r>
              <a:rPr lang="en-US" b="1" i="1" dirty="0" smtClean="0">
                <a:solidFill>
                  <a:schemeClr val="accent1">
                    <a:lumMod val="50000"/>
                  </a:schemeClr>
                </a:solidFill>
                <a:latin typeface="Candara"/>
                <a:cs typeface="Candara"/>
              </a:rPr>
              <a:t>“elevator pitch.”</a:t>
            </a:r>
          </a:p>
          <a:p>
            <a:pPr marL="109728" indent="0">
              <a:buNone/>
            </a:pPr>
            <a:endParaRPr lang="en-US" dirty="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An elevator pitch for a job seeker is a </a:t>
            </a:r>
            <a:r>
              <a:rPr lang="en-US" b="1" i="1" dirty="0" smtClean="0">
                <a:solidFill>
                  <a:schemeClr val="accent1">
                    <a:lumMod val="50000"/>
                  </a:schemeClr>
                </a:solidFill>
                <a:latin typeface="Candara"/>
                <a:cs typeface="Candara"/>
              </a:rPr>
              <a:t>short summary </a:t>
            </a:r>
            <a:r>
              <a:rPr lang="en-US" dirty="0" smtClean="0">
                <a:solidFill>
                  <a:schemeClr val="accent1">
                    <a:lumMod val="50000"/>
                  </a:schemeClr>
                </a:solidFill>
                <a:latin typeface="Candara"/>
                <a:cs typeface="Candara"/>
              </a:rPr>
              <a:t>that allows you to describe – in the amount of time that you would be riding in an elevator – </a:t>
            </a:r>
            <a:r>
              <a:rPr lang="en-US" b="1" i="1" dirty="0" smtClean="0">
                <a:solidFill>
                  <a:schemeClr val="accent1">
                    <a:lumMod val="50000"/>
                  </a:schemeClr>
                </a:solidFill>
                <a:latin typeface="Candara"/>
                <a:cs typeface="Candara"/>
              </a:rPr>
              <a:t>what you’d like to do</a:t>
            </a:r>
            <a:r>
              <a:rPr lang="en-US" dirty="0" smtClean="0">
                <a:solidFill>
                  <a:schemeClr val="accent1">
                    <a:lumMod val="50000"/>
                  </a:schemeClr>
                </a:solidFill>
                <a:latin typeface="Candara"/>
                <a:cs typeface="Candara"/>
              </a:rPr>
              <a:t>, </a:t>
            </a:r>
            <a:r>
              <a:rPr lang="en-US" b="1" i="1" dirty="0" smtClean="0">
                <a:solidFill>
                  <a:schemeClr val="accent1">
                    <a:lumMod val="50000"/>
                  </a:schemeClr>
                </a:solidFill>
                <a:latin typeface="Candara"/>
                <a:cs typeface="Candara"/>
              </a:rPr>
              <a:t>why you’d like to do it</a:t>
            </a:r>
            <a:r>
              <a:rPr lang="en-US" dirty="0" smtClean="0">
                <a:solidFill>
                  <a:schemeClr val="accent1">
                    <a:lumMod val="50000"/>
                  </a:schemeClr>
                </a:solidFill>
                <a:latin typeface="Candara"/>
                <a:cs typeface="Candara"/>
              </a:rPr>
              <a:t> and </a:t>
            </a:r>
            <a:r>
              <a:rPr lang="en-US" b="1" i="1" dirty="0" smtClean="0">
                <a:solidFill>
                  <a:schemeClr val="accent1">
                    <a:lumMod val="50000"/>
                  </a:schemeClr>
                </a:solidFill>
                <a:latin typeface="Candara"/>
                <a:cs typeface="Candara"/>
              </a:rPr>
              <a:t>how you can add value to an organization</a:t>
            </a:r>
            <a:r>
              <a:rPr lang="en-US" dirty="0" smtClean="0">
                <a:solidFill>
                  <a:schemeClr val="accent1">
                    <a:lumMod val="50000"/>
                  </a:schemeClr>
                </a:solidFill>
                <a:latin typeface="Candara"/>
                <a:cs typeface="Candara"/>
              </a:rPr>
              <a:t>.</a:t>
            </a: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The average length of your elevator pitch should be approximately 60 seconds.</a:t>
            </a:r>
            <a:endParaRPr lang="en-US" i="1"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5</a:t>
            </a:fld>
            <a:endParaRPr lang="en-US" dirty="0"/>
          </a:p>
        </p:txBody>
      </p:sp>
    </p:spTree>
    <p:extLst>
      <p:ext uri="{BB962C8B-B14F-4D97-AF65-F5344CB8AC3E}">
        <p14:creationId xmlns:p14="http://schemas.microsoft.com/office/powerpoint/2010/main" val="3242341767"/>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 </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buNone/>
            </a:pPr>
            <a:endParaRPr lang="en-US"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You should be prepared to give your elevator pitch to:</a:t>
            </a:r>
          </a:p>
          <a:p>
            <a:pPr marL="109728" indent="0">
              <a:buNone/>
            </a:pPr>
            <a:endParaRPr lang="en-US" i="1" dirty="0">
              <a:solidFill>
                <a:schemeClr val="accent1">
                  <a:lumMod val="50000"/>
                </a:schemeClr>
              </a:solidFill>
              <a:latin typeface="Candara"/>
              <a:cs typeface="Candara"/>
            </a:endParaRPr>
          </a:p>
          <a:p>
            <a:pPr>
              <a:buFont typeface="Wingdings" charset="2"/>
              <a:buChar char="§"/>
            </a:pPr>
            <a:r>
              <a:rPr lang="en-US" dirty="0" smtClean="0">
                <a:solidFill>
                  <a:schemeClr val="accent1">
                    <a:lumMod val="50000"/>
                  </a:schemeClr>
                </a:solidFill>
                <a:latin typeface="Candara"/>
                <a:cs typeface="Candara"/>
              </a:rPr>
              <a:t>Your network (family, trusted friends, trusted colleagues)</a:t>
            </a:r>
          </a:p>
          <a:p>
            <a:pPr marL="109728" indent="0">
              <a:buNone/>
            </a:pPr>
            <a:endParaRPr lang="en-US" dirty="0">
              <a:solidFill>
                <a:schemeClr val="accent1">
                  <a:lumMod val="50000"/>
                </a:schemeClr>
              </a:solidFill>
              <a:latin typeface="Candara"/>
              <a:cs typeface="Candara"/>
            </a:endParaRPr>
          </a:p>
          <a:p>
            <a:pPr>
              <a:buFont typeface="Wingdings" charset="2"/>
              <a:buChar char="§"/>
            </a:pPr>
            <a:r>
              <a:rPr lang="en-US" dirty="0" smtClean="0">
                <a:solidFill>
                  <a:schemeClr val="accent1">
                    <a:lumMod val="50000"/>
                  </a:schemeClr>
                </a:solidFill>
                <a:latin typeface="Candara"/>
                <a:cs typeface="Candara"/>
              </a:rPr>
              <a:t>Prospective employers</a:t>
            </a:r>
          </a:p>
          <a:p>
            <a:pPr marL="109728" indent="0">
              <a:buNone/>
            </a:pPr>
            <a:endParaRPr lang="en-US" dirty="0">
              <a:solidFill>
                <a:schemeClr val="accent1">
                  <a:lumMod val="50000"/>
                </a:schemeClr>
              </a:solidFill>
              <a:latin typeface="Candara"/>
              <a:cs typeface="Candara"/>
            </a:endParaRPr>
          </a:p>
          <a:p>
            <a:pPr>
              <a:buFont typeface="Wingdings" charset="2"/>
              <a:buChar char="§"/>
            </a:pPr>
            <a:r>
              <a:rPr lang="en-US" dirty="0" smtClean="0">
                <a:solidFill>
                  <a:schemeClr val="accent1">
                    <a:lumMod val="50000"/>
                  </a:schemeClr>
                </a:solidFill>
                <a:latin typeface="Candara"/>
                <a:cs typeface="Candara"/>
              </a:rPr>
              <a:t>Qualified professionals who can advise you and help you in your job search</a:t>
            </a: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6</a:t>
            </a:fld>
            <a:endParaRPr lang="en-US" dirty="0"/>
          </a:p>
        </p:txBody>
      </p:sp>
    </p:spTree>
    <p:extLst>
      <p:ext uri="{BB962C8B-B14F-4D97-AF65-F5344CB8AC3E}">
        <p14:creationId xmlns:p14="http://schemas.microsoft.com/office/powerpoint/2010/main" val="205604303"/>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sz="2800" dirty="0" smtClean="0">
                <a:solidFill>
                  <a:schemeClr val="accent1">
                    <a:lumMod val="50000"/>
                  </a:schemeClr>
                </a:solidFill>
                <a:latin typeface="Candara" pitchFamily="34" charset="0"/>
              </a:rPr>
              <a:t>Tell Your Story </a:t>
            </a:r>
            <a:br>
              <a:rPr lang="en-US" sz="28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buNone/>
            </a:pPr>
            <a:endParaRPr lang="en-US"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The 3 parts of an elevator pitch are:</a:t>
            </a:r>
          </a:p>
          <a:p>
            <a:pPr marL="109728" indent="0">
              <a:buNone/>
            </a:pPr>
            <a:endParaRPr lang="en-US" i="1" dirty="0" smtClean="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Part 1</a:t>
            </a:r>
            <a:r>
              <a:rPr lang="en-US" b="1" dirty="0">
                <a:solidFill>
                  <a:schemeClr val="accent1">
                    <a:lumMod val="50000"/>
                  </a:schemeClr>
                </a:solidFill>
                <a:latin typeface="Candara"/>
                <a:cs typeface="Candara"/>
              </a:rPr>
              <a:t>:</a:t>
            </a:r>
            <a:r>
              <a:rPr lang="en-US" dirty="0" smtClean="0">
                <a:solidFill>
                  <a:schemeClr val="accent1">
                    <a:lumMod val="50000"/>
                  </a:schemeClr>
                </a:solidFill>
                <a:latin typeface="Candara"/>
                <a:cs typeface="Candara"/>
              </a:rPr>
              <a:t> Introduce yourself and explain 	  your current situation</a:t>
            </a:r>
          </a:p>
          <a:p>
            <a:pPr marL="624078" indent="-514350">
              <a:buAutoNum type="arabicPeriod"/>
            </a:pPr>
            <a:endParaRPr lang="en-US" dirty="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Part 2</a:t>
            </a:r>
            <a:r>
              <a:rPr lang="en-US" b="1" dirty="0">
                <a:solidFill>
                  <a:schemeClr val="accent1">
                    <a:lumMod val="50000"/>
                  </a:schemeClr>
                </a:solidFill>
                <a:latin typeface="Candara"/>
                <a:cs typeface="Candara"/>
              </a:rPr>
              <a:t>:</a:t>
            </a:r>
            <a:r>
              <a:rPr lang="en-US" dirty="0" smtClean="0">
                <a:solidFill>
                  <a:schemeClr val="accent1">
                    <a:lumMod val="50000"/>
                  </a:schemeClr>
                </a:solidFill>
                <a:latin typeface="Candara"/>
                <a:cs typeface="Candara"/>
              </a:rPr>
              <a:t> Describe where you would like to 	   work (ideally)</a:t>
            </a:r>
          </a:p>
          <a:p>
            <a:pPr marL="624078" indent="-514350">
              <a:buAutoNum type="arabicPeriod"/>
            </a:pPr>
            <a:endParaRPr lang="en-US" dirty="0">
              <a:solidFill>
                <a:schemeClr val="accent1">
                  <a:lumMod val="50000"/>
                </a:schemeClr>
              </a:solidFill>
              <a:latin typeface="Candara"/>
              <a:cs typeface="Candara"/>
            </a:endParaRPr>
          </a:p>
          <a:p>
            <a:pPr marL="109728" indent="0">
              <a:buNone/>
            </a:pPr>
            <a:r>
              <a:rPr lang="en-US" b="1" dirty="0" smtClean="0">
                <a:solidFill>
                  <a:schemeClr val="accent1">
                    <a:lumMod val="50000"/>
                  </a:schemeClr>
                </a:solidFill>
                <a:latin typeface="Candara"/>
                <a:cs typeface="Candara"/>
              </a:rPr>
              <a:t>Part 3</a:t>
            </a:r>
            <a:r>
              <a:rPr lang="en-US" b="1" dirty="0">
                <a:solidFill>
                  <a:schemeClr val="accent1">
                    <a:lumMod val="50000"/>
                  </a:schemeClr>
                </a:solidFill>
                <a:latin typeface="Candara"/>
                <a:cs typeface="Candara"/>
              </a:rPr>
              <a:t>:</a:t>
            </a:r>
            <a:r>
              <a:rPr lang="en-US" dirty="0" smtClean="0">
                <a:solidFill>
                  <a:schemeClr val="accent1">
                    <a:lumMod val="50000"/>
                  </a:schemeClr>
                </a:solidFill>
                <a:latin typeface="Candara"/>
                <a:cs typeface="Candara"/>
              </a:rPr>
              <a:t> Describe your “inner core”</a:t>
            </a: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7</a:t>
            </a:fld>
            <a:endParaRPr lang="en-US" dirty="0"/>
          </a:p>
        </p:txBody>
      </p:sp>
    </p:spTree>
    <p:extLst>
      <p:ext uri="{BB962C8B-B14F-4D97-AF65-F5344CB8AC3E}">
        <p14:creationId xmlns:p14="http://schemas.microsoft.com/office/powerpoint/2010/main" val="2789515699"/>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057900" cy="1310216"/>
          </a:xfrm>
        </p:spPr>
        <p:txBody>
          <a:bodyPr>
            <a:normAutofit/>
          </a:bodyPr>
          <a:lstStyle/>
          <a:p>
            <a:pPr algn="ctr"/>
            <a:r>
              <a:rPr lang="en-US" sz="2800" dirty="0" smtClean="0">
                <a:solidFill>
                  <a:schemeClr val="accent1">
                    <a:lumMod val="50000"/>
                  </a:schemeClr>
                </a:solidFill>
                <a:latin typeface="Candara" pitchFamily="34" charset="0"/>
              </a:rPr>
              <a:t>Tell Your Story</a:t>
            </a:r>
            <a:r>
              <a:rPr lang="en-US" sz="3200" dirty="0" smtClean="0">
                <a:solidFill>
                  <a:schemeClr val="accent1">
                    <a:lumMod val="50000"/>
                  </a:schemeClr>
                </a:solidFill>
                <a:latin typeface="Candara" pitchFamily="34" charset="0"/>
              </a:rPr>
              <a:t>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a:bodyPr>
          <a:lstStyle/>
          <a:p>
            <a:pPr marL="109728" indent="0" algn="ctr">
              <a:buNone/>
            </a:pPr>
            <a:r>
              <a:rPr lang="en-US" b="1" dirty="0" smtClean="0">
                <a:solidFill>
                  <a:schemeClr val="accent1">
                    <a:lumMod val="50000"/>
                  </a:schemeClr>
                </a:solidFill>
                <a:latin typeface="Candara"/>
                <a:cs typeface="Candara"/>
              </a:rPr>
              <a:t>Part 1:</a:t>
            </a:r>
          </a:p>
          <a:p>
            <a:pPr marL="109728" indent="0" algn="ctr">
              <a:buNone/>
            </a:pPr>
            <a:r>
              <a:rPr lang="en-US" b="1" dirty="0" smtClean="0">
                <a:solidFill>
                  <a:schemeClr val="accent1">
                    <a:lumMod val="50000"/>
                  </a:schemeClr>
                </a:solidFill>
                <a:latin typeface="Candara"/>
                <a:cs typeface="Candara"/>
              </a:rPr>
              <a:t>Introduce yourself and explain your current situation</a:t>
            </a:r>
          </a:p>
          <a:p>
            <a:pPr marL="109728" indent="0">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Always open your elevator pitch by giving your name and explaining whether or not you are still in school or if you’ve recently graduated or have completed your certification(s). For example:</a:t>
            </a:r>
          </a:p>
          <a:p>
            <a:pPr marL="109728" indent="0">
              <a:buNone/>
            </a:pPr>
            <a:endParaRPr lang="en-US" dirty="0">
              <a:solidFill>
                <a:schemeClr val="accent1">
                  <a:lumMod val="50000"/>
                </a:schemeClr>
              </a:solidFill>
              <a:latin typeface="Candara"/>
              <a:cs typeface="Candara"/>
            </a:endParaRPr>
          </a:p>
          <a:p>
            <a:pPr marL="109728" indent="0">
              <a:buNone/>
            </a:pPr>
            <a:r>
              <a:rPr lang="en-US" i="1" dirty="0" smtClean="0">
                <a:solidFill>
                  <a:schemeClr val="accent1">
                    <a:lumMod val="50000"/>
                  </a:schemeClr>
                </a:solidFill>
                <a:latin typeface="Candara"/>
                <a:cs typeface="Candara"/>
              </a:rPr>
              <a:t>“My name is Sheila Hart and I have just graduated from Lodi High School.”</a:t>
            </a:r>
            <a:endParaRPr lang="en-US" i="1"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8</a:t>
            </a:fld>
            <a:endParaRPr lang="en-US" dirty="0"/>
          </a:p>
        </p:txBody>
      </p:sp>
    </p:spTree>
    <p:extLst>
      <p:ext uri="{BB962C8B-B14F-4D97-AF65-F5344CB8AC3E}">
        <p14:creationId xmlns:p14="http://schemas.microsoft.com/office/powerpoint/2010/main" val="2891645472"/>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42900" y="366184"/>
            <a:ext cx="6057900" cy="1310216"/>
          </a:xfrm>
        </p:spPr>
        <p:txBody>
          <a:bodyPr>
            <a:normAutofit/>
          </a:bodyPr>
          <a:lstStyle/>
          <a:p>
            <a:pPr algn="ctr"/>
            <a:r>
              <a:rPr lang="en-US" sz="2800" dirty="0" smtClean="0">
                <a:solidFill>
                  <a:schemeClr val="accent1">
                    <a:lumMod val="50000"/>
                  </a:schemeClr>
                </a:solidFill>
                <a:latin typeface="Candara" pitchFamily="34" charset="0"/>
              </a:rPr>
              <a:t>Tell Your Story </a:t>
            </a:r>
            <a:r>
              <a:rPr lang="en-US" sz="3200" dirty="0" smtClean="0">
                <a:solidFill>
                  <a:schemeClr val="accent1">
                    <a:lumMod val="50000"/>
                  </a:schemeClr>
                </a:solidFill>
                <a:latin typeface="Candara" pitchFamily="34" charset="0"/>
              </a:rPr>
              <a:t/>
            </a:r>
            <a:br>
              <a:rPr lang="en-US" sz="3200" dirty="0" smtClean="0">
                <a:solidFill>
                  <a:schemeClr val="accent1">
                    <a:lumMod val="50000"/>
                  </a:schemeClr>
                </a:solidFill>
                <a:latin typeface="Candara" pitchFamily="34" charset="0"/>
              </a:rPr>
            </a:br>
            <a:r>
              <a:rPr lang="en-US" sz="2000" dirty="0" smtClean="0">
                <a:solidFill>
                  <a:schemeClr val="accent1">
                    <a:lumMod val="50000"/>
                  </a:schemeClr>
                </a:solidFill>
                <a:latin typeface="Candara" pitchFamily="34" charset="0"/>
              </a:rPr>
              <a:t>(continued):</a:t>
            </a:r>
            <a:endParaRPr lang="en-US" sz="2000" dirty="0">
              <a:solidFill>
                <a:schemeClr val="accent1">
                  <a:lumMod val="50000"/>
                </a:schemeClr>
              </a:solidFill>
              <a:latin typeface="Candara" pitchFamily="34" charset="0"/>
            </a:endParaRPr>
          </a:p>
        </p:txBody>
      </p:sp>
      <p:pic>
        <p:nvPicPr>
          <p:cNvPr id="7" name="Picture 6" descr="BPC Logotype_Final.png"/>
          <p:cNvPicPr>
            <a:picLocks noChangeAspect="1"/>
          </p:cNvPicPr>
          <p:nvPr/>
        </p:nvPicPr>
        <p:blipFill>
          <a:blip r:embed="rId2" cstate="print"/>
          <a:stretch>
            <a:fillRect/>
          </a:stretch>
        </p:blipFill>
        <p:spPr>
          <a:xfrm>
            <a:off x="228600" y="8458200"/>
            <a:ext cx="571500" cy="457200"/>
          </a:xfrm>
          <a:prstGeom prst="rect">
            <a:avLst/>
          </a:prstGeom>
        </p:spPr>
      </p:pic>
      <p:sp>
        <p:nvSpPr>
          <p:cNvPr id="2" name="Content Placeholder 1"/>
          <p:cNvSpPr>
            <a:spLocks noGrp="1"/>
          </p:cNvSpPr>
          <p:nvPr>
            <p:ph idx="1"/>
          </p:nvPr>
        </p:nvSpPr>
        <p:spPr>
          <a:xfrm>
            <a:off x="342900" y="1600200"/>
            <a:ext cx="6172200" cy="6409523"/>
          </a:xfrm>
        </p:spPr>
        <p:txBody>
          <a:bodyPr>
            <a:normAutofit fontScale="92500" lnSpcReduction="20000"/>
          </a:bodyPr>
          <a:lstStyle/>
          <a:p>
            <a:pPr marL="109728" indent="0" algn="ctr">
              <a:buNone/>
            </a:pPr>
            <a:r>
              <a:rPr lang="en-US" b="1" dirty="0" smtClean="0">
                <a:solidFill>
                  <a:schemeClr val="accent1">
                    <a:lumMod val="50000"/>
                  </a:schemeClr>
                </a:solidFill>
                <a:latin typeface="Candara"/>
                <a:cs typeface="Candara"/>
              </a:rPr>
              <a:t>Part 1 (continued):</a:t>
            </a:r>
          </a:p>
          <a:p>
            <a:pPr marL="109728" indent="0" algn="ctr">
              <a:buNone/>
            </a:pPr>
            <a:r>
              <a:rPr lang="en-US" b="1" dirty="0" smtClean="0">
                <a:solidFill>
                  <a:schemeClr val="accent1">
                    <a:lumMod val="50000"/>
                  </a:schemeClr>
                </a:solidFill>
                <a:latin typeface="Candara"/>
                <a:cs typeface="Candara"/>
              </a:rPr>
              <a:t>Introduce yourself and explain your current situation</a:t>
            </a:r>
          </a:p>
          <a:p>
            <a:pPr marL="109728" indent="0" algn="ctr">
              <a:buNone/>
            </a:pPr>
            <a:endParaRPr lang="en-US" dirty="0" smtClean="0">
              <a:solidFill>
                <a:schemeClr val="accent1">
                  <a:lumMod val="50000"/>
                </a:schemeClr>
              </a:solidFill>
              <a:latin typeface="Candara"/>
              <a:cs typeface="Candara"/>
            </a:endParaRPr>
          </a:p>
          <a:p>
            <a:pPr marL="109728" indent="0">
              <a:buNone/>
            </a:pPr>
            <a:r>
              <a:rPr lang="en-US" dirty="0" smtClean="0">
                <a:solidFill>
                  <a:schemeClr val="accent1">
                    <a:lumMod val="50000"/>
                  </a:schemeClr>
                </a:solidFill>
                <a:latin typeface="Candara"/>
                <a:cs typeface="Candara"/>
              </a:rPr>
              <a:t>Or, if you’ve graduated from college or have received a Certificate of Achievement, you might say something along the lines of:</a:t>
            </a:r>
          </a:p>
          <a:p>
            <a:pPr marL="109728" indent="0">
              <a:buNone/>
            </a:pPr>
            <a:endParaRPr lang="en-US" dirty="0">
              <a:solidFill>
                <a:schemeClr val="accent1">
                  <a:lumMod val="50000"/>
                </a:schemeClr>
              </a:solidFill>
              <a:latin typeface="Candara"/>
              <a:cs typeface="Candara"/>
            </a:endParaRPr>
          </a:p>
          <a:p>
            <a:pPr marL="109728" indent="0">
              <a:buNone/>
            </a:pPr>
            <a:r>
              <a:rPr lang="en-US" sz="2600" i="1" dirty="0">
                <a:solidFill>
                  <a:schemeClr val="accent1">
                    <a:lumMod val="50000"/>
                  </a:schemeClr>
                </a:solidFill>
                <a:latin typeface="Candara"/>
                <a:cs typeface="Candara"/>
              </a:rPr>
              <a:t>“My name is Sheila Hart and I am about to graduate from the Registered Dental Assisting Program at Citrus College </a:t>
            </a:r>
            <a:r>
              <a:rPr lang="en-US" sz="2600" i="1" dirty="0" smtClean="0">
                <a:solidFill>
                  <a:schemeClr val="accent1">
                    <a:lumMod val="50000"/>
                  </a:schemeClr>
                </a:solidFill>
                <a:latin typeface="Candara"/>
                <a:cs typeface="Candara"/>
              </a:rPr>
              <a:t>in </a:t>
            </a:r>
            <a:r>
              <a:rPr lang="en-US" sz="2600" i="1" dirty="0">
                <a:solidFill>
                  <a:schemeClr val="accent1">
                    <a:lumMod val="50000"/>
                  </a:schemeClr>
                </a:solidFill>
                <a:latin typeface="Candara"/>
                <a:cs typeface="Candara"/>
              </a:rPr>
              <a:t>Glendora, </a:t>
            </a:r>
            <a:r>
              <a:rPr lang="en-US" sz="2600" i="1" dirty="0" smtClean="0">
                <a:solidFill>
                  <a:schemeClr val="accent1">
                    <a:lumMod val="50000"/>
                  </a:schemeClr>
                </a:solidFill>
                <a:latin typeface="Candara"/>
                <a:cs typeface="Candara"/>
              </a:rPr>
              <a:t>California…</a:t>
            </a:r>
            <a:endParaRPr lang="en-US" sz="2600" dirty="0">
              <a:solidFill>
                <a:schemeClr val="accent1">
                  <a:lumMod val="50000"/>
                </a:schemeClr>
              </a:solidFill>
              <a:latin typeface="Candara"/>
              <a:cs typeface="Candara"/>
            </a:endParaRPr>
          </a:p>
          <a:p>
            <a:pPr marL="109728" indent="0">
              <a:buNone/>
            </a:pPr>
            <a:endParaRPr lang="en-US" sz="2600" dirty="0">
              <a:solidFill>
                <a:schemeClr val="accent1">
                  <a:lumMod val="50000"/>
                </a:schemeClr>
              </a:solidFill>
            </a:endParaRPr>
          </a:p>
          <a:p>
            <a:pPr marL="109728" indent="0">
              <a:buNone/>
            </a:pPr>
            <a:r>
              <a:rPr lang="en-US" sz="2600" i="1" dirty="0" smtClean="0">
                <a:solidFill>
                  <a:schemeClr val="accent1">
                    <a:lumMod val="50000"/>
                  </a:schemeClr>
                </a:solidFill>
                <a:latin typeface="Candara"/>
                <a:cs typeface="Candara"/>
              </a:rPr>
              <a:t>“There </a:t>
            </a:r>
            <a:r>
              <a:rPr lang="en-US" sz="2600" i="1" dirty="0">
                <a:solidFill>
                  <a:schemeClr val="accent1">
                    <a:lumMod val="50000"/>
                  </a:schemeClr>
                </a:solidFill>
                <a:latin typeface="Candara"/>
                <a:cs typeface="Candara"/>
              </a:rPr>
              <a:t>are over 1,000 hours of training in the program, which includes about 300 hours of interning for GP’s and specialty practices… </a:t>
            </a:r>
          </a:p>
          <a:p>
            <a:pPr marL="109728" indent="0">
              <a:buNone/>
            </a:pPr>
            <a:endParaRPr lang="en-US" sz="2600" i="1" dirty="0">
              <a:solidFill>
                <a:schemeClr val="accent1">
                  <a:lumMod val="50000"/>
                </a:schemeClr>
              </a:solidFill>
              <a:latin typeface="Candara"/>
              <a:cs typeface="Candara"/>
            </a:endParaRPr>
          </a:p>
          <a:p>
            <a:pPr marL="109728" indent="0">
              <a:buNone/>
            </a:pPr>
            <a:r>
              <a:rPr lang="en-US" sz="2600" i="1" dirty="0" smtClean="0">
                <a:solidFill>
                  <a:schemeClr val="accent1">
                    <a:lumMod val="50000"/>
                  </a:schemeClr>
                </a:solidFill>
                <a:latin typeface="Candara"/>
                <a:cs typeface="Candara"/>
              </a:rPr>
              <a:t>“I’ll </a:t>
            </a:r>
            <a:r>
              <a:rPr lang="en-US" sz="2600" i="1" dirty="0">
                <a:solidFill>
                  <a:schemeClr val="accent1">
                    <a:lumMod val="50000"/>
                  </a:schemeClr>
                </a:solidFill>
                <a:latin typeface="Candara"/>
                <a:cs typeface="Candara"/>
              </a:rPr>
              <a:t>receive my Certificate of Achievement in [month/year].”</a:t>
            </a:r>
            <a:endParaRPr lang="en-US" sz="2600" dirty="0">
              <a:solidFill>
                <a:schemeClr val="accent1">
                  <a:lumMod val="50000"/>
                </a:schemeClr>
              </a:solidFill>
              <a:latin typeface="Candara"/>
              <a:cs typeface="Candara"/>
            </a:endParaRPr>
          </a:p>
          <a:p>
            <a:pPr marL="109728" indent="0">
              <a:buNone/>
            </a:pPr>
            <a:endParaRPr lang="en-US" dirty="0">
              <a:solidFill>
                <a:schemeClr val="accent1">
                  <a:lumMod val="50000"/>
                </a:schemeClr>
              </a:solidFill>
              <a:latin typeface="Candara"/>
              <a:cs typeface="Candara"/>
            </a:endParaRPr>
          </a:p>
        </p:txBody>
      </p:sp>
      <p:sp>
        <p:nvSpPr>
          <p:cNvPr id="16" name="Slide Number Placeholder 15"/>
          <p:cNvSpPr>
            <a:spLocks noGrp="1"/>
          </p:cNvSpPr>
          <p:nvPr>
            <p:ph type="sldNum" sz="quarter" idx="12"/>
          </p:nvPr>
        </p:nvSpPr>
        <p:spPr/>
        <p:txBody>
          <a:bodyPr/>
          <a:lstStyle/>
          <a:p>
            <a:fld id="{EA4CBDFB-8A55-455A-B3E0-6E05DAED4A56}" type="slidenum">
              <a:rPr lang="en-US" smtClean="0"/>
              <a:pPr/>
              <a:t>9</a:t>
            </a:fld>
            <a:endParaRPr lang="en-US" dirty="0"/>
          </a:p>
        </p:txBody>
      </p:sp>
    </p:spTree>
    <p:extLst>
      <p:ext uri="{BB962C8B-B14F-4D97-AF65-F5344CB8AC3E}">
        <p14:creationId xmlns:p14="http://schemas.microsoft.com/office/powerpoint/2010/main" val="3012898075"/>
      </p:ext>
    </p:extLst>
  </p:cSld>
  <p:clrMapOvr>
    <a:masterClrMapping/>
  </p:clrMapOvr>
  <p:transition xmlns:p14="http://schemas.microsoft.com/office/powerpoint/2010/main" advTm="5000"/>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4214</TotalTime>
  <Words>4840</Words>
  <Application>Microsoft Macintosh PowerPoint</Application>
  <PresentationFormat>On-screen Show (4:3)</PresentationFormat>
  <Paragraphs>548</Paragraphs>
  <Slides>41</Slides>
  <Notes>1</Notes>
  <HiddenSlides>0</HiddenSlides>
  <MMClips>0</MMClips>
  <ScaleCrop>false</ScaleCrop>
  <HeadingPairs>
    <vt:vector size="4" baseType="variant">
      <vt:variant>
        <vt:lpstr>Theme</vt:lpstr>
      </vt:variant>
      <vt:variant>
        <vt:i4>5</vt:i4>
      </vt:variant>
      <vt:variant>
        <vt:lpstr>Slide Titles</vt:lpstr>
      </vt:variant>
      <vt:variant>
        <vt:i4>41</vt:i4>
      </vt:variant>
    </vt:vector>
  </HeadingPairs>
  <TitlesOfParts>
    <vt:vector size="46" baseType="lpstr">
      <vt:lpstr>Concourse</vt:lpstr>
      <vt:lpstr>3_Custom Design</vt:lpstr>
      <vt:lpstr>2_Custom Design</vt:lpstr>
      <vt:lpstr>Custom Design</vt:lpstr>
      <vt:lpstr>1_Custom Design</vt:lpstr>
      <vt:lpstr>The Importance of Telling Your Story (Developing an Elevator Pitch)  &amp;  Setting Up and Conducting  Informational Interviews </vt:lpstr>
      <vt:lpstr>Introduction</vt:lpstr>
      <vt:lpstr>Introduction (continued)</vt:lpstr>
      <vt:lpstr>Step 2: Tell Your Story</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Step 4: Set Up Informational Interviews</vt:lpstr>
      <vt:lpstr> 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Set Up Informational Interviews (continued):</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Brad Pollak</dc:creator>
  <cp:lastModifiedBy>Brad Pollak</cp:lastModifiedBy>
  <cp:revision>522</cp:revision>
  <cp:lastPrinted>2014-02-22T01:09:18Z</cp:lastPrinted>
  <dcterms:created xsi:type="dcterms:W3CDTF">2011-01-07T00:16:17Z</dcterms:created>
  <dcterms:modified xsi:type="dcterms:W3CDTF">2014-03-01T08:33:34Z</dcterms:modified>
</cp:coreProperties>
</file>